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51" r:id="rId3"/>
    <p:sldId id="452" r:id="rId4"/>
    <p:sldId id="453" r:id="rId5"/>
    <p:sldId id="425" r:id="rId6"/>
    <p:sldId id="457" r:id="rId7"/>
    <p:sldId id="458" r:id="rId8"/>
    <p:sldId id="460" r:id="rId9"/>
    <p:sldId id="489" r:id="rId10"/>
    <p:sldId id="485" r:id="rId11"/>
    <p:sldId id="459" r:id="rId12"/>
    <p:sldId id="490" r:id="rId13"/>
    <p:sldId id="463" r:id="rId14"/>
    <p:sldId id="491" r:id="rId15"/>
    <p:sldId id="464" r:id="rId16"/>
    <p:sldId id="487" r:id="rId17"/>
    <p:sldId id="492" r:id="rId18"/>
    <p:sldId id="488" r:id="rId19"/>
    <p:sldId id="462" r:id="rId20"/>
    <p:sldId id="467" r:id="rId21"/>
    <p:sldId id="470" r:id="rId22"/>
    <p:sldId id="468" r:id="rId23"/>
    <p:sldId id="472" r:id="rId24"/>
    <p:sldId id="483" r:id="rId25"/>
    <p:sldId id="482" r:id="rId26"/>
    <p:sldId id="473" r:id="rId27"/>
    <p:sldId id="288" r:id="rId28"/>
    <p:sldId id="401" r:id="rId29"/>
    <p:sldId id="289" r:id="rId30"/>
    <p:sldId id="475" r:id="rId31"/>
    <p:sldId id="474" r:id="rId32"/>
    <p:sldId id="461" r:id="rId33"/>
    <p:sldId id="484" r:id="rId34"/>
    <p:sldId id="486" r:id="rId35"/>
    <p:sldId id="466" r:id="rId36"/>
    <p:sldId id="476" r:id="rId37"/>
    <p:sldId id="477" r:id="rId38"/>
    <p:sldId id="479" r:id="rId39"/>
    <p:sldId id="465" r:id="rId40"/>
    <p:sldId id="493" r:id="rId41"/>
    <p:sldId id="494" r:id="rId42"/>
    <p:sldId id="469" r:id="rId43"/>
    <p:sldId id="496" r:id="rId44"/>
    <p:sldId id="480" r:id="rId45"/>
    <p:sldId id="481" r:id="rId46"/>
    <p:sldId id="495" r:id="rId47"/>
    <p:sldId id="497" r:id="rId48"/>
    <p:sldId id="45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9E9E9"/>
    <a:srgbClr val="FF74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63"/>
    <p:restoredTop sz="86442" autoAdjust="0"/>
  </p:normalViewPr>
  <p:slideViewPr>
    <p:cSldViewPr snapToGrid="0" showGuides="1">
      <p:cViewPr varScale="1">
        <p:scale>
          <a:sx n="84" d="100"/>
          <a:sy n="84" d="100"/>
        </p:scale>
        <p:origin x="312" y="192"/>
      </p:cViewPr>
      <p:guideLst>
        <p:guide orient="horz" pos="2184"/>
        <p:guide pos="3816"/>
      </p:guideLst>
    </p:cSldViewPr>
  </p:slideViewPr>
  <p:outlineViewPr>
    <p:cViewPr>
      <p:scale>
        <a:sx n="33" d="100"/>
        <a:sy n="33" d="100"/>
      </p:scale>
      <p:origin x="0" y="-10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37AD4-A86B-1F42-A4D1-364BC6BC60E1}" type="datetimeFigureOut">
              <a:rPr lang="en-US" smtClean="0"/>
              <a:t>10/8/18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8FE9E-5B4B-E740-8B2A-C50B1847A4A5}" type="slidenum">
              <a:rPr lang="en-US" smtClean="0"/>
              <a:t>‹#›</a:t>
            </a:fld>
            <a:endParaRPr lang="en-US"/>
          </a:p>
        </p:txBody>
      </p:sp>
    </p:spTree>
    <p:extLst>
      <p:ext uri="{BB962C8B-B14F-4D97-AF65-F5344CB8AC3E}">
        <p14:creationId xmlns:p14="http://schemas.microsoft.com/office/powerpoint/2010/main" val="139818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Good morning everyone ! Thanks a lot everyone for being here in the first session. I am Swadhin and I am a PhD student at UT Austin. Today, I will be presenting our paper titled “</a:t>
            </a:r>
            <a:r>
              <a:rPr lang="en-US" sz="1200" dirty="0"/>
              <a:t>Smartphone-based Acoustic Indoor Space Mapping” which is a joint work with my advisor Lili, and </a:t>
            </a:r>
            <a:r>
              <a:rPr lang="en-US" sz="1200" dirty="0" err="1"/>
              <a:t>Ghufran</a:t>
            </a:r>
            <a:r>
              <a:rPr lang="en-US" sz="1200" dirty="0"/>
              <a:t> and </a:t>
            </a:r>
            <a:r>
              <a:rPr lang="en-US" sz="1200" dirty="0" err="1"/>
              <a:t>Wenguang</a:t>
            </a:r>
            <a:r>
              <a:rPr lang="en-US" sz="1200" dirty="0"/>
              <a:t>.</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a:t>
            </a:fld>
            <a:endParaRPr lang="en-US"/>
          </a:p>
        </p:txBody>
      </p:sp>
    </p:spTree>
    <p:extLst>
      <p:ext uri="{BB962C8B-B14F-4D97-AF65-F5344CB8AC3E}">
        <p14:creationId xmlns:p14="http://schemas.microsoft.com/office/powerpoint/2010/main" val="77986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a chirp</a:t>
            </a:r>
          </a:p>
        </p:txBody>
      </p:sp>
      <p:sp>
        <p:nvSpPr>
          <p:cNvPr id="4" name="Slide Number Placeholder 3"/>
          <p:cNvSpPr>
            <a:spLocks noGrp="1"/>
          </p:cNvSpPr>
          <p:nvPr>
            <p:ph type="sldNum" sz="quarter" idx="5"/>
          </p:nvPr>
        </p:nvSpPr>
        <p:spPr/>
        <p:txBody>
          <a:bodyPr/>
          <a:lstStyle/>
          <a:p>
            <a:fld id="{BCB8FE9E-5B4B-E740-8B2A-C50B1847A4A5}" type="slidenum">
              <a:rPr lang="en-US" smtClean="0"/>
              <a:t>10</a:t>
            </a:fld>
            <a:endParaRPr lang="en-US"/>
          </a:p>
        </p:txBody>
      </p:sp>
    </p:spTree>
    <p:extLst>
      <p:ext uri="{BB962C8B-B14F-4D97-AF65-F5344CB8AC3E}">
        <p14:creationId xmlns:p14="http://schemas.microsoft.com/office/powerpoint/2010/main" val="101454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Hanning</a:t>
            </a:r>
            <a:r>
              <a:rPr lang="en-US" dirty="0"/>
              <a:t> window to reduce the side-lobes ..</a:t>
            </a:r>
          </a:p>
        </p:txBody>
      </p:sp>
      <p:sp>
        <p:nvSpPr>
          <p:cNvPr id="4" name="Slide Number Placeholder 3"/>
          <p:cNvSpPr>
            <a:spLocks noGrp="1"/>
          </p:cNvSpPr>
          <p:nvPr>
            <p:ph type="sldNum" sz="quarter" idx="5"/>
          </p:nvPr>
        </p:nvSpPr>
        <p:spPr/>
        <p:txBody>
          <a:bodyPr/>
          <a:lstStyle/>
          <a:p>
            <a:fld id="{BCB8FE9E-5B4B-E740-8B2A-C50B1847A4A5}" type="slidenum">
              <a:rPr lang="en-US" smtClean="0"/>
              <a:t>11</a:t>
            </a:fld>
            <a:endParaRPr lang="en-US"/>
          </a:p>
        </p:txBody>
      </p:sp>
    </p:spTree>
    <p:extLst>
      <p:ext uri="{BB962C8B-B14F-4D97-AF65-F5344CB8AC3E}">
        <p14:creationId xmlns:p14="http://schemas.microsoft.com/office/powerpoint/2010/main" val="324169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12</a:t>
            </a:fld>
            <a:endParaRPr lang="en-US"/>
          </a:p>
        </p:txBody>
      </p:sp>
    </p:spTree>
    <p:extLst>
      <p:ext uri="{BB962C8B-B14F-4D97-AF65-F5344CB8AC3E}">
        <p14:creationId xmlns:p14="http://schemas.microsoft.com/office/powerpoint/2010/main" val="237911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traditional dead-reckoning method more specifically from the last mile navigation paper of Mobicom’15 .. Step detection from the normalized linear acceleration gleaned from the accelerometer. Orientation is from fusing through complimentary filter of gyroscope and magnetometer ..</a:t>
            </a:r>
          </a:p>
        </p:txBody>
      </p:sp>
      <p:sp>
        <p:nvSpPr>
          <p:cNvPr id="4" name="Slide Number Placeholder 3"/>
          <p:cNvSpPr>
            <a:spLocks noGrp="1"/>
          </p:cNvSpPr>
          <p:nvPr>
            <p:ph type="sldNum" sz="quarter" idx="5"/>
          </p:nvPr>
        </p:nvSpPr>
        <p:spPr/>
        <p:txBody>
          <a:bodyPr/>
          <a:lstStyle/>
          <a:p>
            <a:fld id="{BCB8FE9E-5B4B-E740-8B2A-C50B1847A4A5}" type="slidenum">
              <a:rPr lang="en-US" smtClean="0"/>
              <a:t>13</a:t>
            </a:fld>
            <a:endParaRPr lang="en-US"/>
          </a:p>
        </p:txBody>
      </p:sp>
    </p:spTree>
    <p:extLst>
      <p:ext uri="{BB962C8B-B14F-4D97-AF65-F5344CB8AC3E}">
        <p14:creationId xmlns:p14="http://schemas.microsoft.com/office/powerpoint/2010/main" val="210261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Thresh=0.1, </a:t>
            </a:r>
            <a:r>
              <a:rPr lang="en-US" dirty="0" err="1"/>
              <a:t>wnd</a:t>
            </a:r>
            <a:r>
              <a:rPr lang="en-US" dirty="0"/>
              <a:t> = 5, N=3 .. First step assume the locations .. We have to know the </a:t>
            </a:r>
          </a:p>
        </p:txBody>
      </p:sp>
      <p:sp>
        <p:nvSpPr>
          <p:cNvPr id="4" name="Slide Number Placeholder 3"/>
          <p:cNvSpPr>
            <a:spLocks noGrp="1"/>
          </p:cNvSpPr>
          <p:nvPr>
            <p:ph type="sldNum" sz="quarter" idx="5"/>
          </p:nvPr>
        </p:nvSpPr>
        <p:spPr/>
        <p:txBody>
          <a:bodyPr/>
          <a:lstStyle/>
          <a:p>
            <a:fld id="{BCB8FE9E-5B4B-E740-8B2A-C50B1847A4A5}" type="slidenum">
              <a:rPr lang="en-US" smtClean="0"/>
              <a:t>15</a:t>
            </a:fld>
            <a:endParaRPr lang="en-US"/>
          </a:p>
        </p:txBody>
      </p:sp>
    </p:spTree>
    <p:extLst>
      <p:ext uri="{BB962C8B-B14F-4D97-AF65-F5344CB8AC3E}">
        <p14:creationId xmlns:p14="http://schemas.microsoft.com/office/powerpoint/2010/main" val="2889738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Thresh=0.1, </a:t>
            </a:r>
            <a:r>
              <a:rPr lang="en-US" dirty="0" err="1"/>
              <a:t>wnd</a:t>
            </a:r>
            <a:r>
              <a:rPr lang="en-US" dirty="0"/>
              <a:t> = 5, N=3 .. Geometric constraints are used to get the the wall co-ordinates ..</a:t>
            </a:r>
          </a:p>
        </p:txBody>
      </p:sp>
      <p:sp>
        <p:nvSpPr>
          <p:cNvPr id="4" name="Slide Number Placeholder 3"/>
          <p:cNvSpPr>
            <a:spLocks noGrp="1"/>
          </p:cNvSpPr>
          <p:nvPr>
            <p:ph type="sldNum" sz="quarter" idx="5"/>
          </p:nvPr>
        </p:nvSpPr>
        <p:spPr/>
        <p:txBody>
          <a:bodyPr/>
          <a:lstStyle/>
          <a:p>
            <a:fld id="{BCB8FE9E-5B4B-E740-8B2A-C50B1847A4A5}" type="slidenum">
              <a:rPr lang="en-US" smtClean="0"/>
              <a:t>16</a:t>
            </a:fld>
            <a:endParaRPr lang="en-US"/>
          </a:p>
        </p:txBody>
      </p:sp>
    </p:spTree>
    <p:extLst>
      <p:ext uri="{BB962C8B-B14F-4D97-AF65-F5344CB8AC3E}">
        <p14:creationId xmlns:p14="http://schemas.microsoft.com/office/powerpoint/2010/main" val="417657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Squared Error .. Spline based and linear regression ..</a:t>
            </a:r>
          </a:p>
        </p:txBody>
      </p:sp>
      <p:sp>
        <p:nvSpPr>
          <p:cNvPr id="4" name="Slide Number Placeholder 3"/>
          <p:cNvSpPr>
            <a:spLocks noGrp="1"/>
          </p:cNvSpPr>
          <p:nvPr>
            <p:ph type="sldNum" sz="quarter" idx="5"/>
          </p:nvPr>
        </p:nvSpPr>
        <p:spPr/>
        <p:txBody>
          <a:bodyPr/>
          <a:lstStyle/>
          <a:p>
            <a:fld id="{BCB8FE9E-5B4B-E740-8B2A-C50B1847A4A5}" type="slidenum">
              <a:rPr lang="en-US" smtClean="0"/>
              <a:t>18</a:t>
            </a:fld>
            <a:endParaRPr lang="en-US"/>
          </a:p>
        </p:txBody>
      </p:sp>
    </p:spTree>
    <p:extLst>
      <p:ext uri="{BB962C8B-B14F-4D97-AF65-F5344CB8AC3E}">
        <p14:creationId xmlns:p14="http://schemas.microsoft.com/office/powerpoint/2010/main" val="294395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19</a:t>
            </a:fld>
            <a:endParaRPr lang="en-US"/>
          </a:p>
        </p:txBody>
      </p:sp>
    </p:spTree>
    <p:extLst>
      <p:ext uri="{BB962C8B-B14F-4D97-AF65-F5344CB8AC3E}">
        <p14:creationId xmlns:p14="http://schemas.microsoft.com/office/powerpoint/2010/main" val="3225896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wall distance error … Black line is the ground-truth, red line is the created path .. Green dots </a:t>
            </a:r>
            <a:r>
              <a:rPr lang="en-US"/>
              <a:t>are the user path ..</a:t>
            </a:r>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20</a:t>
            </a:fld>
            <a:endParaRPr lang="en-US"/>
          </a:p>
        </p:txBody>
      </p:sp>
    </p:spTree>
    <p:extLst>
      <p:ext uri="{BB962C8B-B14F-4D97-AF65-F5344CB8AC3E}">
        <p14:creationId xmlns:p14="http://schemas.microsoft.com/office/powerpoint/2010/main" val="372234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Curved </a:t>
            </a:r>
          </a:p>
        </p:txBody>
      </p:sp>
      <p:sp>
        <p:nvSpPr>
          <p:cNvPr id="4" name="Slide Number Placeholder 3"/>
          <p:cNvSpPr>
            <a:spLocks noGrp="1"/>
          </p:cNvSpPr>
          <p:nvPr>
            <p:ph type="sldNum" sz="quarter" idx="5"/>
          </p:nvPr>
        </p:nvSpPr>
        <p:spPr/>
        <p:txBody>
          <a:bodyPr/>
          <a:lstStyle/>
          <a:p>
            <a:fld id="{BCB8FE9E-5B4B-E740-8B2A-C50B1847A4A5}" type="slidenum">
              <a:rPr lang="en-US" smtClean="0"/>
              <a:t>21</a:t>
            </a:fld>
            <a:endParaRPr lang="en-US"/>
          </a:p>
        </p:txBody>
      </p:sp>
    </p:spTree>
    <p:extLst>
      <p:ext uri="{BB962C8B-B14F-4D97-AF65-F5344CB8AC3E}">
        <p14:creationId xmlns:p14="http://schemas.microsoft.com/office/powerpoint/2010/main" val="28334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applications now-a-days which need mapping information. Indoor location based services like shopping or navigation apps require maps. Furthermore, augmented reality applications which require the map to augment in its surrounding. Even VR apps require mapping info to make it more context-aware.</a:t>
            </a:r>
          </a:p>
        </p:txBody>
      </p:sp>
      <p:sp>
        <p:nvSpPr>
          <p:cNvPr id="4" name="Slide Number Placeholder 3"/>
          <p:cNvSpPr>
            <a:spLocks noGrp="1"/>
          </p:cNvSpPr>
          <p:nvPr>
            <p:ph type="sldNum" sz="quarter" idx="5"/>
          </p:nvPr>
        </p:nvSpPr>
        <p:spPr/>
        <p:txBody>
          <a:bodyPr/>
          <a:lstStyle/>
          <a:p>
            <a:fld id="{BCB8FE9E-5B4B-E740-8B2A-C50B1847A4A5}" type="slidenum">
              <a:rPr lang="en-US" smtClean="0"/>
              <a:t>2</a:t>
            </a:fld>
            <a:endParaRPr lang="en-US"/>
          </a:p>
        </p:txBody>
      </p:sp>
    </p:spTree>
    <p:extLst>
      <p:ext uri="{BB962C8B-B14F-4D97-AF65-F5344CB8AC3E}">
        <p14:creationId xmlns:p14="http://schemas.microsoft.com/office/powerpoint/2010/main" val="241310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line is </a:t>
            </a:r>
            <a:r>
              <a:rPr lang="en-US" dirty="0" err="1"/>
              <a:t>BatMapper</a:t>
            </a:r>
            <a:r>
              <a:rPr lang="en-US" dirty="0"/>
              <a:t> and Blue line is SAMS. </a:t>
            </a:r>
          </a:p>
        </p:txBody>
      </p:sp>
      <p:sp>
        <p:nvSpPr>
          <p:cNvPr id="4" name="Slide Number Placeholder 3"/>
          <p:cNvSpPr>
            <a:spLocks noGrp="1"/>
          </p:cNvSpPr>
          <p:nvPr>
            <p:ph type="sldNum" sz="quarter" idx="5"/>
          </p:nvPr>
        </p:nvSpPr>
        <p:spPr/>
        <p:txBody>
          <a:bodyPr/>
          <a:lstStyle/>
          <a:p>
            <a:fld id="{BCB8FE9E-5B4B-E740-8B2A-C50B1847A4A5}" type="slidenum">
              <a:rPr lang="en-US" smtClean="0"/>
              <a:t>24</a:t>
            </a:fld>
            <a:endParaRPr lang="en-US"/>
          </a:p>
        </p:txBody>
      </p:sp>
    </p:spTree>
    <p:extLst>
      <p:ext uri="{BB962C8B-B14F-4D97-AF65-F5344CB8AC3E}">
        <p14:creationId xmlns:p14="http://schemas.microsoft.com/office/powerpoint/2010/main" val="700802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26</a:t>
            </a:fld>
            <a:endParaRPr lang="en-US"/>
          </a:p>
        </p:txBody>
      </p:sp>
    </p:spTree>
    <p:extLst>
      <p:ext uri="{BB962C8B-B14F-4D97-AF65-F5344CB8AC3E}">
        <p14:creationId xmlns:p14="http://schemas.microsoft.com/office/powerpoint/2010/main" val="352469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this is just a </a:t>
            </a:r>
            <a:r>
              <a:rPr lang="en-US" b="1" dirty="0"/>
              <a:t>first step </a:t>
            </a:r>
            <a:r>
              <a:rPr lang="en-US" dirty="0"/>
              <a:t>realizing</a:t>
            </a:r>
            <a:r>
              <a:rPr lang="en-US" baseline="0" dirty="0"/>
              <a:t> the ultimate goal of transforming every physical object into a possible UI. Multi </a:t>
            </a:r>
            <a:r>
              <a:rPr lang="mr-IN" baseline="0" dirty="0"/>
              <a:t>–</a:t>
            </a:r>
            <a:r>
              <a:rPr lang="en-US" baseline="0" dirty="0"/>
              <a:t>touch.. 2D gesture </a:t>
            </a:r>
            <a:endParaRPr lang="en-US" dirty="0"/>
          </a:p>
        </p:txBody>
      </p:sp>
      <p:sp>
        <p:nvSpPr>
          <p:cNvPr id="4" name="Slide Number Placeholder 3"/>
          <p:cNvSpPr>
            <a:spLocks noGrp="1"/>
          </p:cNvSpPr>
          <p:nvPr>
            <p:ph type="sldNum" sz="quarter" idx="10"/>
          </p:nvPr>
        </p:nvSpPr>
        <p:spPr/>
        <p:txBody>
          <a:bodyPr/>
          <a:lstStyle/>
          <a:p>
            <a:fld id="{D308EF09-8851-4DEE-9A3B-7377C81C11A8}" type="slidenum">
              <a:rPr lang="en-US" smtClean="0"/>
              <a:t>27</a:t>
            </a:fld>
            <a:endParaRPr lang="en-US"/>
          </a:p>
        </p:txBody>
      </p:sp>
    </p:spTree>
    <p:extLst>
      <p:ext uri="{BB962C8B-B14F-4D97-AF65-F5344CB8AC3E}">
        <p14:creationId xmlns:p14="http://schemas.microsoft.com/office/powerpoint/2010/main" val="149672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28</a:t>
            </a:fld>
            <a:endParaRPr lang="en-US"/>
          </a:p>
        </p:txBody>
      </p:sp>
    </p:spTree>
    <p:extLst>
      <p:ext uri="{BB962C8B-B14F-4D97-AF65-F5344CB8AC3E}">
        <p14:creationId xmlns:p14="http://schemas.microsoft.com/office/powerpoint/2010/main" val="931912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29</a:t>
            </a:fld>
            <a:endParaRPr lang="en-US"/>
          </a:p>
        </p:txBody>
      </p:sp>
    </p:spTree>
    <p:extLst>
      <p:ext uri="{BB962C8B-B14F-4D97-AF65-F5344CB8AC3E}">
        <p14:creationId xmlns:p14="http://schemas.microsoft.com/office/powerpoint/2010/main" val="12395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detail in the paper about the parameter choice .. Few of the important parameters are the following: bandwidth .. Peak selection from the FMCW profile ..</a:t>
            </a:r>
          </a:p>
        </p:txBody>
      </p:sp>
      <p:sp>
        <p:nvSpPr>
          <p:cNvPr id="4" name="Slide Number Placeholder 3"/>
          <p:cNvSpPr>
            <a:spLocks noGrp="1"/>
          </p:cNvSpPr>
          <p:nvPr>
            <p:ph type="sldNum" sz="quarter" idx="5"/>
          </p:nvPr>
        </p:nvSpPr>
        <p:spPr/>
        <p:txBody>
          <a:bodyPr/>
          <a:lstStyle/>
          <a:p>
            <a:fld id="{BCB8FE9E-5B4B-E740-8B2A-C50B1847A4A5}" type="slidenum">
              <a:rPr lang="en-US" smtClean="0"/>
              <a:t>32</a:t>
            </a:fld>
            <a:endParaRPr lang="en-US"/>
          </a:p>
        </p:txBody>
      </p:sp>
    </p:spTree>
    <p:extLst>
      <p:ext uri="{BB962C8B-B14F-4D97-AF65-F5344CB8AC3E}">
        <p14:creationId xmlns:p14="http://schemas.microsoft.com/office/powerpoint/2010/main" val="2614515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p>
        </p:txBody>
      </p:sp>
      <p:sp>
        <p:nvSpPr>
          <p:cNvPr id="4" name="Slide Number Placeholder 3"/>
          <p:cNvSpPr>
            <a:spLocks noGrp="1"/>
          </p:cNvSpPr>
          <p:nvPr>
            <p:ph type="sldNum" sz="quarter" idx="5"/>
          </p:nvPr>
        </p:nvSpPr>
        <p:spPr/>
        <p:txBody>
          <a:bodyPr/>
          <a:lstStyle/>
          <a:p>
            <a:fld id="{BCB8FE9E-5B4B-E740-8B2A-C50B1847A4A5}" type="slidenum">
              <a:rPr lang="en-US" smtClean="0"/>
              <a:t>35</a:t>
            </a:fld>
            <a:endParaRPr lang="en-US"/>
          </a:p>
        </p:txBody>
      </p:sp>
    </p:spTree>
    <p:extLst>
      <p:ext uri="{BB962C8B-B14F-4D97-AF65-F5344CB8AC3E}">
        <p14:creationId xmlns:p14="http://schemas.microsoft.com/office/powerpoint/2010/main" val="150009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these but also </a:t>
            </a:r>
          </a:p>
        </p:txBody>
      </p:sp>
      <p:sp>
        <p:nvSpPr>
          <p:cNvPr id="4" name="Slide Number Placeholder 3"/>
          <p:cNvSpPr>
            <a:spLocks noGrp="1"/>
          </p:cNvSpPr>
          <p:nvPr>
            <p:ph type="sldNum" sz="quarter" idx="5"/>
          </p:nvPr>
        </p:nvSpPr>
        <p:spPr/>
        <p:txBody>
          <a:bodyPr/>
          <a:lstStyle/>
          <a:p>
            <a:fld id="{BCB8FE9E-5B4B-E740-8B2A-C50B1847A4A5}" type="slidenum">
              <a:rPr lang="en-US" smtClean="0"/>
              <a:t>48</a:t>
            </a:fld>
            <a:endParaRPr lang="en-US"/>
          </a:p>
        </p:txBody>
      </p:sp>
    </p:spTree>
    <p:extLst>
      <p:ext uri="{BB962C8B-B14F-4D97-AF65-F5344CB8AC3E}">
        <p14:creationId xmlns:p14="http://schemas.microsoft.com/office/powerpoint/2010/main" val="151148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state-of-the art mapping solution generally look like this .. Human operated, robot controlled, drone .. </a:t>
            </a:r>
          </a:p>
        </p:txBody>
      </p:sp>
      <p:sp>
        <p:nvSpPr>
          <p:cNvPr id="4" name="Slide Number Placeholder 3"/>
          <p:cNvSpPr>
            <a:spLocks noGrp="1"/>
          </p:cNvSpPr>
          <p:nvPr>
            <p:ph type="sldNum" sz="quarter" idx="5"/>
          </p:nvPr>
        </p:nvSpPr>
        <p:spPr/>
        <p:txBody>
          <a:bodyPr/>
          <a:lstStyle/>
          <a:p>
            <a:fld id="{BCB8FE9E-5B4B-E740-8B2A-C50B1847A4A5}" type="slidenum">
              <a:rPr lang="en-US" smtClean="0"/>
              <a:t>3</a:t>
            </a:fld>
            <a:endParaRPr lang="en-US"/>
          </a:p>
        </p:txBody>
      </p:sp>
    </p:spTree>
    <p:extLst>
      <p:ext uri="{BB962C8B-B14F-4D97-AF65-F5344CB8AC3E}">
        <p14:creationId xmlns:p14="http://schemas.microsoft.com/office/powerpoint/2010/main" val="25928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due to these reasons, these are costly .. Sometimes they have specialized formats which can hinder the inter-operability ..</a:t>
            </a:r>
          </a:p>
        </p:txBody>
      </p:sp>
      <p:sp>
        <p:nvSpPr>
          <p:cNvPr id="4" name="Slide Number Placeholder 3"/>
          <p:cNvSpPr>
            <a:spLocks noGrp="1"/>
          </p:cNvSpPr>
          <p:nvPr>
            <p:ph type="sldNum" sz="quarter" idx="5"/>
          </p:nvPr>
        </p:nvSpPr>
        <p:spPr/>
        <p:txBody>
          <a:bodyPr/>
          <a:lstStyle/>
          <a:p>
            <a:fld id="{BCB8FE9E-5B4B-E740-8B2A-C50B1847A4A5}" type="slidenum">
              <a:rPr lang="en-US" smtClean="0"/>
              <a:t>4</a:t>
            </a:fld>
            <a:endParaRPr lang="en-US"/>
          </a:p>
        </p:txBody>
      </p:sp>
    </p:spTree>
    <p:extLst>
      <p:ext uri="{BB962C8B-B14F-4D97-AF65-F5344CB8AC3E}">
        <p14:creationId xmlns:p14="http://schemas.microsoft.com/office/powerpoint/2010/main" val="30650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make things simpler ? Can we use smartphone to get a simpler contour of the space surrounding us ?</a:t>
            </a:r>
          </a:p>
        </p:txBody>
      </p:sp>
      <p:sp>
        <p:nvSpPr>
          <p:cNvPr id="4" name="Slide Number Placeholder 3"/>
          <p:cNvSpPr>
            <a:spLocks noGrp="1"/>
          </p:cNvSpPr>
          <p:nvPr>
            <p:ph type="sldNum" sz="quarter" idx="10"/>
          </p:nvPr>
        </p:nvSpPr>
        <p:spPr/>
        <p:txBody>
          <a:bodyPr/>
          <a:lstStyle/>
          <a:p>
            <a:fld id="{BCB8FE9E-5B4B-E740-8B2A-C50B1847A4A5}" type="slidenum">
              <a:rPr lang="en-US" smtClean="0"/>
              <a:t>5</a:t>
            </a:fld>
            <a:endParaRPr lang="en-US"/>
          </a:p>
        </p:txBody>
      </p:sp>
    </p:spTree>
    <p:extLst>
      <p:ext uri="{BB962C8B-B14F-4D97-AF65-F5344CB8AC3E}">
        <p14:creationId xmlns:p14="http://schemas.microsoft.com/office/powerpoint/2010/main" val="90203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make the process as simple as possible .. Can the user just move around and get the simpler contour of its surrounding ?</a:t>
            </a:r>
          </a:p>
        </p:txBody>
      </p:sp>
      <p:sp>
        <p:nvSpPr>
          <p:cNvPr id="4" name="Slide Number Placeholder 3"/>
          <p:cNvSpPr>
            <a:spLocks noGrp="1"/>
          </p:cNvSpPr>
          <p:nvPr>
            <p:ph type="sldNum" sz="quarter" idx="10"/>
          </p:nvPr>
        </p:nvSpPr>
        <p:spPr/>
        <p:txBody>
          <a:bodyPr/>
          <a:lstStyle/>
          <a:p>
            <a:fld id="{BCB8FE9E-5B4B-E740-8B2A-C50B1847A4A5}" type="slidenum">
              <a:rPr lang="en-US" smtClean="0"/>
              <a:t>6</a:t>
            </a:fld>
            <a:endParaRPr lang="en-US"/>
          </a:p>
        </p:txBody>
      </p:sp>
    </p:spTree>
    <p:extLst>
      <p:ext uri="{BB962C8B-B14F-4D97-AF65-F5344CB8AC3E}">
        <p14:creationId xmlns:p14="http://schemas.microsoft.com/office/powerpoint/2010/main" val="1613115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Smartphone Acoustic Mapping System (SAMS). User will start with a smartphone facing the wall. User sends a specific chirp and get the reflection ..</a:t>
            </a:r>
          </a:p>
        </p:txBody>
      </p:sp>
      <p:sp>
        <p:nvSpPr>
          <p:cNvPr id="4" name="Slide Number Placeholder 3"/>
          <p:cNvSpPr>
            <a:spLocks noGrp="1"/>
          </p:cNvSpPr>
          <p:nvPr>
            <p:ph type="sldNum" sz="quarter" idx="5"/>
          </p:nvPr>
        </p:nvSpPr>
        <p:spPr/>
        <p:txBody>
          <a:bodyPr/>
          <a:lstStyle/>
          <a:p>
            <a:fld id="{BCB8FE9E-5B4B-E740-8B2A-C50B1847A4A5}" type="slidenum">
              <a:rPr lang="en-US" smtClean="0"/>
              <a:t>7</a:t>
            </a:fld>
            <a:endParaRPr lang="en-US"/>
          </a:p>
        </p:txBody>
      </p:sp>
    </p:spTree>
    <p:extLst>
      <p:ext uri="{BB962C8B-B14F-4D97-AF65-F5344CB8AC3E}">
        <p14:creationId xmlns:p14="http://schemas.microsoft.com/office/powerpoint/2010/main" val="343882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overview of our SAMS system highlighting different modules specifically.</a:t>
            </a:r>
          </a:p>
        </p:txBody>
      </p:sp>
      <p:sp>
        <p:nvSpPr>
          <p:cNvPr id="4" name="Slide Number Placeholder 3"/>
          <p:cNvSpPr>
            <a:spLocks noGrp="1"/>
          </p:cNvSpPr>
          <p:nvPr>
            <p:ph type="sldNum" sz="quarter" idx="5"/>
          </p:nvPr>
        </p:nvSpPr>
        <p:spPr/>
        <p:txBody>
          <a:bodyPr/>
          <a:lstStyle/>
          <a:p>
            <a:fld id="{BCB8FE9E-5B4B-E740-8B2A-C50B1847A4A5}" type="slidenum">
              <a:rPr lang="en-US" smtClean="0"/>
              <a:t>8</a:t>
            </a:fld>
            <a:endParaRPr lang="en-US"/>
          </a:p>
        </p:txBody>
      </p:sp>
    </p:spTree>
    <p:extLst>
      <p:ext uri="{BB962C8B-B14F-4D97-AF65-F5344CB8AC3E}">
        <p14:creationId xmlns:p14="http://schemas.microsoft.com/office/powerpoint/2010/main" val="271595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the different module and start with FMCW module first.</a:t>
            </a:r>
          </a:p>
        </p:txBody>
      </p:sp>
      <p:sp>
        <p:nvSpPr>
          <p:cNvPr id="4" name="Slide Number Placeholder 3"/>
          <p:cNvSpPr>
            <a:spLocks noGrp="1"/>
          </p:cNvSpPr>
          <p:nvPr>
            <p:ph type="sldNum" sz="quarter" idx="5"/>
          </p:nvPr>
        </p:nvSpPr>
        <p:spPr/>
        <p:txBody>
          <a:bodyPr/>
          <a:lstStyle/>
          <a:p>
            <a:fld id="{BCB8FE9E-5B4B-E740-8B2A-C50B1847A4A5}" type="slidenum">
              <a:rPr lang="en-US" smtClean="0"/>
              <a:t>9</a:t>
            </a:fld>
            <a:endParaRPr lang="en-US"/>
          </a:p>
        </p:txBody>
      </p:sp>
    </p:spTree>
    <p:extLst>
      <p:ext uri="{BB962C8B-B14F-4D97-AF65-F5344CB8AC3E}">
        <p14:creationId xmlns:p14="http://schemas.microsoft.com/office/powerpoint/2010/main" val="84541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217DD8-A7E2-184E-8582-C12AFCD62B54}"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18951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906F7-0FB6-E649-9F89-219703F36F2C}"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63347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B8AC88-CBDA-E34A-9987-2F39A8DA516B}"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235450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76000">
              <a:schemeClr val="accent2">
                <a:lumMod val="0"/>
                <a:lumOff val="100000"/>
              </a:schemeClr>
            </a:gs>
            <a:gs pos="73000">
              <a:schemeClr val="accent2">
                <a:lumMod val="0"/>
                <a:lumOff val="100000"/>
              </a:schemeClr>
            </a:gs>
            <a:gs pos="100000">
              <a:schemeClr val="accent2">
                <a:lumMod val="100000"/>
              </a:schemeClr>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7BFA30-6832-1E4B-8E1B-1A97A9456EF7}"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075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A3B64A-57DB-4E45-8EFA-42839A63B931}"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54356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E68382-70D5-5446-AD3C-B8F0624C6B83}"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1157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6943CC-2C3C-3F4A-B309-C44791FE5F34}" type="datetime1">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479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9BEB88-9709-FB44-AD0C-020DFBC24C75}" type="datetime1">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169082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95D82-1120-E64B-8B95-9755E3FA60C8}" type="datetime1">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92012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75E221-2DA0-EF43-9739-5CABC3B5A97D}"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72656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C5436-831C-4A49-A393-046A362CBE93}"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7996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2C8EB-3B52-0046-91C0-1DDFF7959BBA}" type="datetime1">
              <a:rPr lang="en-US" smtClean="0"/>
              <a:t>10/8/18</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FEC65-D79E-4DCE-A549-ACBEE94ABE9E}" type="slidenum">
              <a:rPr lang="en-US" smtClean="0"/>
              <a:t>‹#›</a:t>
            </a:fld>
            <a:endParaRPr lang="en-US"/>
          </a:p>
        </p:txBody>
      </p:sp>
    </p:spTree>
    <p:extLst>
      <p:ext uri="{BB962C8B-B14F-4D97-AF65-F5344CB8AC3E}">
        <p14:creationId xmlns:p14="http://schemas.microsoft.com/office/powerpoint/2010/main" val="3679066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swadhin@cs.utexas.edu"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 y="25083"/>
            <a:ext cx="12192000" cy="2387600"/>
          </a:xfrm>
        </p:spPr>
        <p:txBody>
          <a:bodyPr lIns="274320" rIns="274320">
            <a:noAutofit/>
          </a:bodyPr>
          <a:lstStyle/>
          <a:p>
            <a:r>
              <a:rPr lang="en-US" sz="5400" dirty="0"/>
              <a:t>Smartphone-based Acoustic Indoor </a:t>
            </a:r>
            <a:br>
              <a:rPr lang="en-US" sz="5400" dirty="0"/>
            </a:br>
            <a:r>
              <a:rPr lang="en-US" sz="5400" dirty="0"/>
              <a:t>Space Mapping</a:t>
            </a:r>
          </a:p>
        </p:txBody>
      </p:sp>
      <p:sp>
        <p:nvSpPr>
          <p:cNvPr id="3" name="Subtitle 2"/>
          <p:cNvSpPr>
            <a:spLocks noGrp="1"/>
          </p:cNvSpPr>
          <p:nvPr>
            <p:ph type="subTitle" idx="1"/>
          </p:nvPr>
        </p:nvSpPr>
        <p:spPr>
          <a:xfrm>
            <a:off x="-226740" y="3074504"/>
            <a:ext cx="12589565" cy="2505142"/>
          </a:xfrm>
        </p:spPr>
        <p:txBody>
          <a:bodyPr>
            <a:normAutofit/>
          </a:bodyPr>
          <a:lstStyle/>
          <a:p>
            <a:endParaRPr lang="en-US" sz="4400" dirty="0">
              <a:solidFill>
                <a:schemeClr val="tx2"/>
              </a:solidFill>
            </a:endParaRPr>
          </a:p>
          <a:p>
            <a:r>
              <a:rPr lang="en-US" sz="4000" b="1" dirty="0">
                <a:solidFill>
                  <a:srgbClr val="FF7415"/>
                </a:solidFill>
              </a:rPr>
              <a:t>Swadhin Pradhan</a:t>
            </a:r>
            <a:r>
              <a:rPr lang="en-US" sz="4000" dirty="0">
                <a:solidFill>
                  <a:schemeClr val="tx2"/>
                </a:solidFill>
              </a:rPr>
              <a:t>, </a:t>
            </a:r>
            <a:r>
              <a:rPr lang="en-US" sz="4000" dirty="0" err="1">
                <a:solidFill>
                  <a:schemeClr val="tx2"/>
                </a:solidFill>
              </a:rPr>
              <a:t>Ghufran</a:t>
            </a:r>
            <a:r>
              <a:rPr lang="en-US" sz="4000" dirty="0">
                <a:solidFill>
                  <a:schemeClr val="tx2"/>
                </a:solidFill>
              </a:rPr>
              <a:t> </a:t>
            </a:r>
            <a:r>
              <a:rPr lang="en-US" sz="4000" dirty="0" err="1">
                <a:solidFill>
                  <a:schemeClr val="tx2"/>
                </a:solidFill>
              </a:rPr>
              <a:t>Baig</a:t>
            </a:r>
            <a:r>
              <a:rPr lang="en-US" sz="4000" dirty="0">
                <a:solidFill>
                  <a:schemeClr val="tx2"/>
                </a:solidFill>
              </a:rPr>
              <a:t>, </a:t>
            </a:r>
            <a:r>
              <a:rPr lang="en-US" sz="4000" dirty="0" err="1">
                <a:solidFill>
                  <a:schemeClr val="tx2"/>
                </a:solidFill>
              </a:rPr>
              <a:t>Wenguang</a:t>
            </a:r>
            <a:r>
              <a:rPr lang="en-US" sz="4000" dirty="0">
                <a:solidFill>
                  <a:schemeClr val="tx2"/>
                </a:solidFill>
              </a:rPr>
              <a:t> Mao, Lili Qiu</a:t>
            </a:r>
          </a:p>
          <a:p>
            <a:r>
              <a:rPr lang="en-US" sz="4400" b="1" dirty="0"/>
              <a:t>          </a:t>
            </a:r>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a:p>
            <a:endParaRPr lang="en-US" sz="4400" dirty="0">
              <a:solidFill>
                <a:schemeClr val="tx2"/>
              </a:solidFill>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1</a:t>
            </a:fld>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4550" y="4542159"/>
            <a:ext cx="4474464" cy="2179320"/>
          </a:xfrm>
          <a:prstGeom prst="rect">
            <a:avLst/>
          </a:prstGeom>
        </p:spPr>
      </p:pic>
      <p:sp>
        <p:nvSpPr>
          <p:cNvPr id="11" name="TextBox 10"/>
          <p:cNvSpPr txBox="1"/>
          <p:nvPr/>
        </p:nvSpPr>
        <p:spPr>
          <a:xfrm>
            <a:off x="5431374" y="6422051"/>
            <a:ext cx="1731564" cy="400110"/>
          </a:xfrm>
          <a:prstGeom prst="rect">
            <a:avLst/>
          </a:prstGeom>
          <a:noFill/>
        </p:spPr>
        <p:txBody>
          <a:bodyPr wrap="none" rtlCol="0">
            <a:spAutoFit/>
          </a:bodyPr>
          <a:lstStyle/>
          <a:p>
            <a:r>
              <a:rPr lang="en-US" sz="2000" dirty="0" err="1"/>
              <a:t>UbiComp</a:t>
            </a:r>
            <a:r>
              <a:rPr lang="en-US" sz="2000" dirty="0"/>
              <a:t> 2018</a:t>
            </a:r>
          </a:p>
        </p:txBody>
      </p:sp>
    </p:spTree>
    <p:extLst>
      <p:ext uri="{BB962C8B-B14F-4D97-AF65-F5344CB8AC3E}">
        <p14:creationId xmlns:p14="http://schemas.microsoft.com/office/powerpoint/2010/main" val="1575128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26F39-2C69-124A-AEFD-E44DD2CE8D9D}"/>
              </a:ext>
            </a:extLst>
          </p:cNvPr>
          <p:cNvSpPr>
            <a:spLocks noGrp="1"/>
          </p:cNvSpPr>
          <p:nvPr>
            <p:ph type="title"/>
          </p:nvPr>
        </p:nvSpPr>
        <p:spPr>
          <a:xfrm>
            <a:off x="381000" y="335281"/>
            <a:ext cx="11277600" cy="1253875"/>
          </a:xfrm>
        </p:spPr>
        <p:txBody>
          <a:bodyPr/>
          <a:lstStyle/>
          <a:p>
            <a:r>
              <a:rPr lang="en-US" dirty="0">
                <a:ln w="0"/>
                <a:effectLst>
                  <a:outerShdw blurRad="38100" dist="19050" dir="2700000" algn="tl" rotWithShape="0">
                    <a:schemeClr val="dk1">
                      <a:alpha val="40000"/>
                    </a:schemeClr>
                  </a:outerShdw>
                </a:effectLst>
              </a:rPr>
              <a:t>Frequency Modulated Continuous Wave (FMCW)</a:t>
            </a:r>
          </a:p>
        </p:txBody>
      </p:sp>
      <p:sp>
        <p:nvSpPr>
          <p:cNvPr id="4" name="Slide Number Placeholder 3">
            <a:extLst>
              <a:ext uri="{FF2B5EF4-FFF2-40B4-BE49-F238E27FC236}">
                <a16:creationId xmlns:a16="http://schemas.microsoft.com/office/drawing/2014/main" id="{3B1531B9-01B0-3545-B3D8-C47C2A59A1FC}"/>
              </a:ext>
            </a:extLst>
          </p:cNvPr>
          <p:cNvSpPr>
            <a:spLocks noGrp="1"/>
          </p:cNvSpPr>
          <p:nvPr>
            <p:ph type="sldNum" sz="quarter" idx="12"/>
          </p:nvPr>
        </p:nvSpPr>
        <p:spPr/>
        <p:txBody>
          <a:bodyPr/>
          <a:lstStyle/>
          <a:p>
            <a:fld id="{088FEC65-D79E-4DCE-A549-ACBEE94ABE9E}" type="slidenum">
              <a:rPr lang="en-US" smtClean="0"/>
              <a:t>10</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E45F305-805D-0446-A7EB-3C97393E91ED}"/>
                  </a:ext>
                </a:extLst>
              </p:cNvPr>
              <p:cNvSpPr txBox="1">
                <a:spLocks/>
              </p:cNvSpPr>
              <p:nvPr/>
            </p:nvSpPr>
            <p:spPr>
              <a:xfrm>
                <a:off x="628650" y="1589156"/>
                <a:ext cx="11029950" cy="3645264"/>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tx1"/>
                  </a:buClr>
                </a:pPr>
                <a:r>
                  <a:rPr lang="en-US" sz="3600" dirty="0"/>
                  <a:t>FMCW for for distance estimation</a:t>
                </a:r>
              </a:p>
              <a:p>
                <a:pPr lvl="1">
                  <a:lnSpc>
                    <a:spcPct val="100000"/>
                  </a:lnSpc>
                  <a:buClr>
                    <a:schemeClr val="tx1"/>
                  </a:buClr>
                </a:pPr>
                <a:r>
                  <a:rPr lang="en-US" sz="3600" dirty="0"/>
                  <a:t>Send a chirp whose freq. changes linearly over time</a:t>
                </a:r>
              </a:p>
              <a:p>
                <a:pPr lvl="1">
                  <a:lnSpc>
                    <a:spcPct val="100000"/>
                  </a:lnSpc>
                  <a:buClr>
                    <a:schemeClr val="tx1"/>
                  </a:buClr>
                </a:pPr>
                <a:r>
                  <a:rPr lang="en-US" sz="3600" dirty="0"/>
                  <a:t>Estimate the frequency difference </a:t>
                </a:r>
                <a14:m>
                  <m:oMath xmlns:m="http://schemas.openxmlformats.org/officeDocument/2006/math">
                    <m:r>
                      <a:rPr lang="en-US" sz="3600" i="1" dirty="0" smtClean="0">
                        <a:latin typeface="Cambria Math" panose="02040503050406030204" pitchFamily="18" charset="0"/>
                      </a:rPr>
                      <m:t>𝑓</m:t>
                    </m:r>
                  </m:oMath>
                </a14:m>
                <a:r>
                  <a:rPr lang="en-US" sz="3600" dirty="0"/>
                  <a:t> (FFT)</a:t>
                </a:r>
              </a:p>
              <a:p>
                <a:pPr lvl="1">
                  <a:lnSpc>
                    <a:spcPct val="100000"/>
                  </a:lnSpc>
                  <a:buClr>
                    <a:schemeClr val="tx1"/>
                  </a:buClr>
                </a:pP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𝑡</m:t>
                        </m:r>
                      </m:e>
                      <m:sub>
                        <m:r>
                          <a:rPr lang="en-US" sz="3600" i="1" smtClean="0">
                            <a:latin typeface="Cambria Math" panose="02040503050406030204" pitchFamily="18" charset="0"/>
                          </a:rPr>
                          <m:t>𝑑</m:t>
                        </m:r>
                      </m:sub>
                    </m:sSub>
                    <m:r>
                      <a:rPr lang="en-US" sz="3600" i="1" smtClean="0">
                        <a:latin typeface="Cambria Math" panose="02040503050406030204" pitchFamily="18" charset="0"/>
                      </a:rPr>
                      <m:t>=</m:t>
                    </m:r>
                    <m:r>
                      <a:rPr lang="en-US" sz="3600" i="1" smtClean="0">
                        <a:latin typeface="Cambria Math" panose="02040503050406030204" pitchFamily="18" charset="0"/>
                      </a:rPr>
                      <m:t>𝑘𝑓</m:t>
                    </m:r>
                  </m:oMath>
                </a14:m>
                <a:r>
                  <a:rPr lang="en-US" sz="3600" dirty="0"/>
                  <a:t>, and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𝑡</m:t>
                        </m:r>
                      </m:e>
                      <m:sub>
                        <m:r>
                          <a:rPr lang="en-US" sz="3600" i="1" smtClean="0">
                            <a:latin typeface="Cambria Math" panose="02040503050406030204" pitchFamily="18" charset="0"/>
                          </a:rPr>
                          <m:t>𝑑</m:t>
                        </m:r>
                      </m:sub>
                    </m:sSub>
                  </m:oMath>
                </a14:m>
                <a:r>
                  <a:rPr lang="en-US" sz="3600" dirty="0"/>
                  <a:t>*v</a:t>
                </a:r>
                <a:r>
                  <a:rPr lang="en-US" sz="3600" baseline="-25000" dirty="0"/>
                  <a:t>s</a:t>
                </a:r>
                <a:r>
                  <a:rPr lang="en-US" sz="3600" dirty="0"/>
                  <a:t> ~ distance travelled by the chirp</a:t>
                </a:r>
              </a:p>
              <a:p>
                <a:pPr marL="457200" lvl="1" indent="0">
                  <a:lnSpc>
                    <a:spcPct val="100000"/>
                  </a:lnSpc>
                  <a:buClr>
                    <a:schemeClr val="tx1"/>
                  </a:buClr>
                  <a:buFont typeface="Arial" panose="020B0604020202020204" pitchFamily="34" charset="0"/>
                  <a:buNone/>
                </a:pPr>
                <a:endParaRPr lang="en-US" dirty="0"/>
              </a:p>
            </p:txBody>
          </p:sp>
        </mc:Choice>
        <mc:Fallback xmlns="">
          <p:sp>
            <p:nvSpPr>
              <p:cNvPr id="6" name="Content Placeholder 2">
                <a:extLst>
                  <a:ext uri="{FF2B5EF4-FFF2-40B4-BE49-F238E27FC236}">
                    <a16:creationId xmlns:a16="http://schemas.microsoft.com/office/drawing/2014/main" id="{6E45F305-805D-0446-A7EB-3C97393E91ED}"/>
                  </a:ext>
                </a:extLst>
              </p:cNvPr>
              <p:cNvSpPr txBox="1">
                <a:spLocks noRot="1" noChangeAspect="1" noMove="1" noResize="1" noEditPoints="1" noAdjustHandles="1" noChangeArrowheads="1" noChangeShapeType="1" noTextEdit="1"/>
              </p:cNvSpPr>
              <p:nvPr/>
            </p:nvSpPr>
            <p:spPr>
              <a:xfrm>
                <a:off x="628650" y="1589156"/>
                <a:ext cx="11029950" cy="3645264"/>
              </a:xfrm>
              <a:prstGeom prst="rect">
                <a:avLst/>
              </a:prstGeom>
              <a:blipFill>
                <a:blip r:embed="rId3"/>
                <a:stretch>
                  <a:fillRect l="-1496" t="-69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B69B068-6197-4547-9D0D-9B4D3C25E37B}"/>
              </a:ext>
            </a:extLst>
          </p:cNvPr>
          <p:cNvPicPr>
            <a:picLocks noChangeAspect="1"/>
          </p:cNvPicPr>
          <p:nvPr/>
        </p:nvPicPr>
        <p:blipFill>
          <a:blip r:embed="rId4"/>
          <a:stretch>
            <a:fillRect/>
          </a:stretch>
        </p:blipFill>
        <p:spPr>
          <a:xfrm>
            <a:off x="1777627" y="4099769"/>
            <a:ext cx="5965276" cy="2676950"/>
          </a:xfrm>
          <a:prstGeom prst="rect">
            <a:avLst/>
          </a:prstGeom>
        </p:spPr>
      </p:pic>
      <p:pic>
        <p:nvPicPr>
          <p:cNvPr id="8" name="Picture 7">
            <a:extLst>
              <a:ext uri="{FF2B5EF4-FFF2-40B4-BE49-F238E27FC236}">
                <a16:creationId xmlns:a16="http://schemas.microsoft.com/office/drawing/2014/main" id="{C70D206E-5E9F-A940-AA41-BD5CBA0C4FFB}"/>
              </a:ext>
            </a:extLst>
          </p:cNvPr>
          <p:cNvPicPr>
            <a:picLocks noChangeAspect="1"/>
          </p:cNvPicPr>
          <p:nvPr/>
        </p:nvPicPr>
        <p:blipFill>
          <a:blip r:embed="rId5"/>
          <a:stretch>
            <a:fillRect/>
          </a:stretch>
        </p:blipFill>
        <p:spPr>
          <a:xfrm>
            <a:off x="3583864" y="4300789"/>
            <a:ext cx="3996812" cy="1800125"/>
          </a:xfrm>
          <a:prstGeom prst="rect">
            <a:avLst/>
          </a:prstGeom>
        </p:spPr>
      </p:pic>
      <p:grpSp>
        <p:nvGrpSpPr>
          <p:cNvPr id="9" name="Group 8">
            <a:extLst>
              <a:ext uri="{FF2B5EF4-FFF2-40B4-BE49-F238E27FC236}">
                <a16:creationId xmlns:a16="http://schemas.microsoft.com/office/drawing/2014/main" id="{9FEF8399-2FF3-1D4D-9CD1-8FDE53F404EA}"/>
              </a:ext>
            </a:extLst>
          </p:cNvPr>
          <p:cNvGrpSpPr/>
          <p:nvPr/>
        </p:nvGrpSpPr>
        <p:grpSpPr>
          <a:xfrm>
            <a:off x="3997438" y="4558756"/>
            <a:ext cx="331053" cy="1096710"/>
            <a:chOff x="4976488" y="3591207"/>
            <a:chExt cx="331053" cy="1096710"/>
          </a:xfrm>
        </p:grpSpPr>
        <p:cxnSp>
          <p:nvCxnSpPr>
            <p:cNvPr id="10" name="Straight Arrow Connector 9">
              <a:extLst>
                <a:ext uri="{FF2B5EF4-FFF2-40B4-BE49-F238E27FC236}">
                  <a16:creationId xmlns:a16="http://schemas.microsoft.com/office/drawing/2014/main" id="{3029A223-D4F4-6448-8570-2C63C46062CD}"/>
                </a:ext>
              </a:extLst>
            </p:cNvPr>
            <p:cNvCxnSpPr/>
            <p:nvPr/>
          </p:nvCxnSpPr>
          <p:spPr>
            <a:xfrm>
              <a:off x="5142014" y="4233302"/>
              <a:ext cx="0" cy="454615"/>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FFE0B3-3172-124D-B4CC-4570A2C39F8B}"/>
                    </a:ext>
                  </a:extLst>
                </p:cNvPr>
                <p:cNvSpPr txBox="1"/>
                <p:nvPr/>
              </p:nvSpPr>
              <p:spPr>
                <a:xfrm>
                  <a:off x="4976488" y="3591207"/>
                  <a:ext cx="3310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oMath>
                    </m:oMathPara>
                  </a14:m>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4976488" y="3591207"/>
                  <a:ext cx="331053" cy="492443"/>
                </a:xfrm>
                <a:prstGeom prst="rect">
                  <a:avLst/>
                </a:prstGeom>
                <a:blipFill>
                  <a:blip r:embed="rId6"/>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E641EC95-63BF-EA46-8095-1BC8BBAB392D}"/>
              </a:ext>
            </a:extLst>
          </p:cNvPr>
          <p:cNvGrpSpPr/>
          <p:nvPr/>
        </p:nvGrpSpPr>
        <p:grpSpPr>
          <a:xfrm>
            <a:off x="3070389" y="5234419"/>
            <a:ext cx="1092575" cy="492443"/>
            <a:chOff x="3515990" y="2932993"/>
            <a:chExt cx="1092575" cy="492443"/>
          </a:xfrm>
        </p:grpSpPr>
        <p:cxnSp>
          <p:nvCxnSpPr>
            <p:cNvPr id="13" name="Straight Arrow Connector 12">
              <a:extLst>
                <a:ext uri="{FF2B5EF4-FFF2-40B4-BE49-F238E27FC236}">
                  <a16:creationId xmlns:a16="http://schemas.microsoft.com/office/drawing/2014/main" id="{7CA2251C-C6B0-DE4A-831C-720C841F5256}"/>
                </a:ext>
              </a:extLst>
            </p:cNvPr>
            <p:cNvCxnSpPr/>
            <p:nvPr/>
          </p:nvCxnSpPr>
          <p:spPr>
            <a:xfrm flipV="1">
              <a:off x="4054835" y="3354040"/>
              <a:ext cx="553730" cy="3556"/>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899A12-792C-E146-98CB-B77B95D7D55F}"/>
                    </a:ext>
                  </a:extLst>
                </p:cNvPr>
                <p:cNvSpPr txBox="1"/>
                <p:nvPr/>
              </p:nvSpPr>
              <p:spPr>
                <a:xfrm>
                  <a:off x="3515990" y="2932993"/>
                  <a:ext cx="4661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𝑑</m:t>
                            </m:r>
                          </m:sub>
                        </m:sSub>
                      </m:oMath>
                    </m:oMathPara>
                  </a14:m>
                  <a:endParaRPr lang="en-US" sz="3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515990" y="2932993"/>
                  <a:ext cx="466153" cy="492443"/>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51231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E9C4CE-1F17-AB4A-9BCD-49D63697F4E7}"/>
              </a:ext>
            </a:extLst>
          </p:cNvPr>
          <p:cNvSpPr>
            <a:spLocks noGrp="1"/>
          </p:cNvSpPr>
          <p:nvPr>
            <p:ph type="sldNum" sz="quarter" idx="12"/>
          </p:nvPr>
        </p:nvSpPr>
        <p:spPr/>
        <p:txBody>
          <a:bodyPr/>
          <a:lstStyle/>
          <a:p>
            <a:fld id="{088FEC65-D79E-4DCE-A549-ACBEE94ABE9E}" type="slidenum">
              <a:rPr lang="en-US" smtClean="0"/>
              <a:t>11</a:t>
            </a:fld>
            <a:endParaRPr lang="en-US" dirty="0"/>
          </a:p>
        </p:txBody>
      </p:sp>
      <p:grpSp>
        <p:nvGrpSpPr>
          <p:cNvPr id="6" name="Group 5">
            <a:extLst>
              <a:ext uri="{FF2B5EF4-FFF2-40B4-BE49-F238E27FC236}">
                <a16:creationId xmlns:a16="http://schemas.microsoft.com/office/drawing/2014/main" id="{B2BAC0D7-4E36-C244-81C2-E7DAD6AC3B33}"/>
              </a:ext>
            </a:extLst>
          </p:cNvPr>
          <p:cNvGrpSpPr/>
          <p:nvPr/>
        </p:nvGrpSpPr>
        <p:grpSpPr>
          <a:xfrm>
            <a:off x="1221108" y="526647"/>
            <a:ext cx="2080893" cy="1646378"/>
            <a:chOff x="616920" y="304800"/>
            <a:chExt cx="1981200" cy="1600200"/>
          </a:xfrm>
        </p:grpSpPr>
        <p:sp>
          <p:nvSpPr>
            <p:cNvPr id="41" name="Rounded Rectangle 40">
              <a:extLst>
                <a:ext uri="{FF2B5EF4-FFF2-40B4-BE49-F238E27FC236}">
                  <a16:creationId xmlns:a16="http://schemas.microsoft.com/office/drawing/2014/main" id="{ED96B325-6092-0D4C-AB96-20586DCC0911}"/>
                </a:ext>
              </a:extLst>
            </p:cNvPr>
            <p:cNvSpPr/>
            <p:nvPr/>
          </p:nvSpPr>
          <p:spPr>
            <a:xfrm>
              <a:off x="616920" y="304800"/>
              <a:ext cx="19812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pic>
          <p:nvPicPr>
            <p:cNvPr id="42" name="Picture 41" descr="512px-Linear-chirp.svg.png">
              <a:extLst>
                <a:ext uri="{FF2B5EF4-FFF2-40B4-BE49-F238E27FC236}">
                  <a16:creationId xmlns:a16="http://schemas.microsoft.com/office/drawing/2014/main" id="{578F07F1-4CBD-E444-A7D1-D36AD3BA7DCD}"/>
                </a:ext>
              </a:extLst>
            </p:cNvPr>
            <p:cNvPicPr>
              <a:picLocks noChangeAspect="1"/>
            </p:cNvPicPr>
            <p:nvPr/>
          </p:nvPicPr>
          <p:blipFill>
            <a:blip r:embed="rId3" cstate="print"/>
            <a:stretch>
              <a:fillRect/>
            </a:stretch>
          </p:blipFill>
          <p:spPr>
            <a:xfrm>
              <a:off x="896322" y="381000"/>
              <a:ext cx="1320799" cy="884833"/>
            </a:xfrm>
            <a:prstGeom prst="rect">
              <a:avLst/>
            </a:prstGeom>
          </p:spPr>
        </p:pic>
        <p:sp>
          <p:nvSpPr>
            <p:cNvPr id="43" name="TextBox 42">
              <a:extLst>
                <a:ext uri="{FF2B5EF4-FFF2-40B4-BE49-F238E27FC236}">
                  <a16:creationId xmlns:a16="http://schemas.microsoft.com/office/drawing/2014/main" id="{05E42D2E-898E-BE4C-B854-C22B9B4201C8}"/>
                </a:ext>
              </a:extLst>
            </p:cNvPr>
            <p:cNvSpPr txBox="1"/>
            <p:nvPr/>
          </p:nvSpPr>
          <p:spPr>
            <a:xfrm>
              <a:off x="663471" y="1282700"/>
              <a:ext cx="1843962" cy="488664"/>
            </a:xfrm>
            <a:prstGeom prst="rect">
              <a:avLst/>
            </a:prstGeom>
            <a:noFill/>
          </p:spPr>
          <p:txBody>
            <a:bodyPr wrap="none" rtlCol="0">
              <a:spAutoFit/>
            </a:bodyPr>
            <a:lstStyle/>
            <a:p>
              <a:r>
                <a:rPr lang="en-US" sz="2667" dirty="0"/>
                <a:t>FMCW Chirp</a:t>
              </a:r>
            </a:p>
          </p:txBody>
        </p:sp>
      </p:grpSp>
      <p:grpSp>
        <p:nvGrpSpPr>
          <p:cNvPr id="7" name="Group 6">
            <a:extLst>
              <a:ext uri="{FF2B5EF4-FFF2-40B4-BE49-F238E27FC236}">
                <a16:creationId xmlns:a16="http://schemas.microsoft.com/office/drawing/2014/main" id="{8BF4C56D-8B25-4946-8696-D7720E96EC22}"/>
              </a:ext>
            </a:extLst>
          </p:cNvPr>
          <p:cNvGrpSpPr/>
          <p:nvPr/>
        </p:nvGrpSpPr>
        <p:grpSpPr>
          <a:xfrm>
            <a:off x="9215159" y="435183"/>
            <a:ext cx="1960841" cy="1556411"/>
            <a:chOff x="4565628" y="457200"/>
            <a:chExt cx="1981200" cy="1605377"/>
          </a:xfrm>
        </p:grpSpPr>
        <p:sp>
          <p:nvSpPr>
            <p:cNvPr id="38" name="Rounded Rectangle 37">
              <a:extLst>
                <a:ext uri="{FF2B5EF4-FFF2-40B4-BE49-F238E27FC236}">
                  <a16:creationId xmlns:a16="http://schemas.microsoft.com/office/drawing/2014/main" id="{81E21C33-0541-094A-A32C-9860354E9309}"/>
                </a:ext>
              </a:extLst>
            </p:cNvPr>
            <p:cNvSpPr/>
            <p:nvPr/>
          </p:nvSpPr>
          <p:spPr>
            <a:xfrm>
              <a:off x="4565628" y="457200"/>
              <a:ext cx="1981200" cy="16002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8"/>
            </a:p>
          </p:txBody>
        </p:sp>
        <p:pic>
          <p:nvPicPr>
            <p:cNvPr id="39" name="Picture 38" descr="clio-emt-speaker.png">
              <a:extLst>
                <a:ext uri="{FF2B5EF4-FFF2-40B4-BE49-F238E27FC236}">
                  <a16:creationId xmlns:a16="http://schemas.microsoft.com/office/drawing/2014/main" id="{BE46D8D6-65BD-F74B-9CAE-1CAF02938A89}"/>
                </a:ext>
              </a:extLst>
            </p:cNvPr>
            <p:cNvPicPr>
              <a:picLocks noChangeAspect="1"/>
            </p:cNvPicPr>
            <p:nvPr/>
          </p:nvPicPr>
          <p:blipFill>
            <a:blip r:embed="rId4" cstate="print"/>
            <a:stretch>
              <a:fillRect/>
            </a:stretch>
          </p:blipFill>
          <p:spPr>
            <a:xfrm>
              <a:off x="4724400" y="533400"/>
              <a:ext cx="1524000" cy="1249326"/>
            </a:xfrm>
            <a:prstGeom prst="rect">
              <a:avLst/>
            </a:prstGeom>
          </p:spPr>
        </p:pic>
        <p:sp>
          <p:nvSpPr>
            <p:cNvPr id="40" name="TextBox 39">
              <a:extLst>
                <a:ext uri="{FF2B5EF4-FFF2-40B4-BE49-F238E27FC236}">
                  <a16:creationId xmlns:a16="http://schemas.microsoft.com/office/drawing/2014/main" id="{CBD831BE-0CBD-9545-96A9-4CE42F595F18}"/>
                </a:ext>
              </a:extLst>
            </p:cNvPr>
            <p:cNvSpPr txBox="1"/>
            <p:nvPr/>
          </p:nvSpPr>
          <p:spPr>
            <a:xfrm>
              <a:off x="5058243" y="1676400"/>
              <a:ext cx="953129" cy="386177"/>
            </a:xfrm>
            <a:prstGeom prst="rect">
              <a:avLst/>
            </a:prstGeom>
            <a:noFill/>
          </p:spPr>
          <p:txBody>
            <a:bodyPr wrap="none" rtlCol="0">
              <a:spAutoFit/>
            </a:bodyPr>
            <a:lstStyle/>
            <a:p>
              <a:r>
                <a:rPr lang="en-US" sz="1833" dirty="0"/>
                <a:t>Speaker</a:t>
              </a:r>
            </a:p>
          </p:txBody>
        </p:sp>
      </p:grpSp>
      <p:grpSp>
        <p:nvGrpSpPr>
          <p:cNvPr id="8" name="Group 7">
            <a:extLst>
              <a:ext uri="{FF2B5EF4-FFF2-40B4-BE49-F238E27FC236}">
                <a16:creationId xmlns:a16="http://schemas.microsoft.com/office/drawing/2014/main" id="{A153D586-C380-FD4A-B056-35D8C213FB5D}"/>
              </a:ext>
            </a:extLst>
          </p:cNvPr>
          <p:cNvGrpSpPr/>
          <p:nvPr/>
        </p:nvGrpSpPr>
        <p:grpSpPr>
          <a:xfrm>
            <a:off x="9271001" y="2847425"/>
            <a:ext cx="1965288" cy="1554910"/>
            <a:chOff x="4626588" y="2743200"/>
            <a:chExt cx="1981200" cy="1600200"/>
          </a:xfrm>
        </p:grpSpPr>
        <p:pic>
          <p:nvPicPr>
            <p:cNvPr id="35" name="Picture 34" descr="vintage-microphone.png">
              <a:extLst>
                <a:ext uri="{FF2B5EF4-FFF2-40B4-BE49-F238E27FC236}">
                  <a16:creationId xmlns:a16="http://schemas.microsoft.com/office/drawing/2014/main" id="{AF58FA47-484E-6A43-BC02-E492F26C187E}"/>
                </a:ext>
              </a:extLst>
            </p:cNvPr>
            <p:cNvPicPr>
              <a:picLocks noChangeAspect="1"/>
            </p:cNvPicPr>
            <p:nvPr/>
          </p:nvPicPr>
          <p:blipFill>
            <a:blip r:embed="rId5"/>
            <a:stretch>
              <a:fillRect/>
            </a:stretch>
          </p:blipFill>
          <p:spPr>
            <a:xfrm>
              <a:off x="5029200" y="2863850"/>
              <a:ext cx="1130300" cy="1130300"/>
            </a:xfrm>
            <a:prstGeom prst="rect">
              <a:avLst/>
            </a:prstGeom>
          </p:spPr>
        </p:pic>
        <p:sp>
          <p:nvSpPr>
            <p:cNvPr id="36" name="Rounded Rectangle 35">
              <a:extLst>
                <a:ext uri="{FF2B5EF4-FFF2-40B4-BE49-F238E27FC236}">
                  <a16:creationId xmlns:a16="http://schemas.microsoft.com/office/drawing/2014/main" id="{792AD00B-69F6-8047-A8CE-42283508BD87}"/>
                </a:ext>
              </a:extLst>
            </p:cNvPr>
            <p:cNvSpPr/>
            <p:nvPr/>
          </p:nvSpPr>
          <p:spPr>
            <a:xfrm>
              <a:off x="4626588" y="2743200"/>
              <a:ext cx="19812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8"/>
            </a:p>
          </p:txBody>
        </p:sp>
        <p:sp>
          <p:nvSpPr>
            <p:cNvPr id="37" name="TextBox 36">
              <a:extLst>
                <a:ext uri="{FF2B5EF4-FFF2-40B4-BE49-F238E27FC236}">
                  <a16:creationId xmlns:a16="http://schemas.microsoft.com/office/drawing/2014/main" id="{C3578AA8-0875-9A4A-B420-405BD05578D8}"/>
                </a:ext>
              </a:extLst>
            </p:cNvPr>
            <p:cNvSpPr txBox="1"/>
            <p:nvPr/>
          </p:nvSpPr>
          <p:spPr>
            <a:xfrm>
              <a:off x="4891828" y="3849158"/>
              <a:ext cx="1362015" cy="385303"/>
            </a:xfrm>
            <a:prstGeom prst="rect">
              <a:avLst/>
            </a:prstGeom>
            <a:noFill/>
          </p:spPr>
          <p:txBody>
            <a:bodyPr wrap="none" rtlCol="0">
              <a:spAutoFit/>
            </a:bodyPr>
            <a:lstStyle/>
            <a:p>
              <a:r>
                <a:rPr lang="en-US" sz="1833" dirty="0"/>
                <a:t>Microphone</a:t>
              </a:r>
            </a:p>
          </p:txBody>
        </p:sp>
      </p:grpSp>
      <p:sp>
        <p:nvSpPr>
          <p:cNvPr id="9" name="Oval 8">
            <a:extLst>
              <a:ext uri="{FF2B5EF4-FFF2-40B4-BE49-F238E27FC236}">
                <a16:creationId xmlns:a16="http://schemas.microsoft.com/office/drawing/2014/main" id="{BA920A5E-0F83-1643-8930-5D3098FB85E8}"/>
              </a:ext>
            </a:extLst>
          </p:cNvPr>
          <p:cNvSpPr/>
          <p:nvPr/>
        </p:nvSpPr>
        <p:spPr>
          <a:xfrm>
            <a:off x="1307100" y="3133287"/>
            <a:ext cx="1120482" cy="1097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78" dirty="0"/>
              <a:t>X</a:t>
            </a:r>
          </a:p>
        </p:txBody>
      </p:sp>
      <p:sp>
        <p:nvSpPr>
          <p:cNvPr id="10" name="TextBox 9">
            <a:extLst>
              <a:ext uri="{FF2B5EF4-FFF2-40B4-BE49-F238E27FC236}">
                <a16:creationId xmlns:a16="http://schemas.microsoft.com/office/drawing/2014/main" id="{53CBFCAF-1954-BA40-A7E9-1ED6A06AE7A0}"/>
              </a:ext>
            </a:extLst>
          </p:cNvPr>
          <p:cNvSpPr txBox="1"/>
          <p:nvPr/>
        </p:nvSpPr>
        <p:spPr>
          <a:xfrm>
            <a:off x="2863220" y="5296853"/>
            <a:ext cx="184730" cy="281295"/>
          </a:xfrm>
          <a:prstGeom prst="rect">
            <a:avLst/>
          </a:prstGeom>
          <a:noFill/>
        </p:spPr>
        <p:txBody>
          <a:bodyPr wrap="none" rtlCol="0">
            <a:spAutoFit/>
          </a:bodyPr>
          <a:lstStyle/>
          <a:p>
            <a:pPr algn="ctr"/>
            <a:endParaRPr lang="en-US" sz="1228" dirty="0"/>
          </a:p>
        </p:txBody>
      </p:sp>
      <p:grpSp>
        <p:nvGrpSpPr>
          <p:cNvPr id="11" name="Group 10">
            <a:extLst>
              <a:ext uri="{FF2B5EF4-FFF2-40B4-BE49-F238E27FC236}">
                <a16:creationId xmlns:a16="http://schemas.microsoft.com/office/drawing/2014/main" id="{16A2EFE9-F216-F54F-A875-B8DBAEB37428}"/>
              </a:ext>
            </a:extLst>
          </p:cNvPr>
          <p:cNvGrpSpPr/>
          <p:nvPr/>
        </p:nvGrpSpPr>
        <p:grpSpPr>
          <a:xfrm>
            <a:off x="3302001" y="2724961"/>
            <a:ext cx="1905002" cy="1804016"/>
            <a:chOff x="1909381" y="4800600"/>
            <a:chExt cx="1757410" cy="1698962"/>
          </a:xfrm>
        </p:grpSpPr>
        <p:sp>
          <p:nvSpPr>
            <p:cNvPr id="32" name="Rounded Rectangle 31">
              <a:extLst>
                <a:ext uri="{FF2B5EF4-FFF2-40B4-BE49-F238E27FC236}">
                  <a16:creationId xmlns:a16="http://schemas.microsoft.com/office/drawing/2014/main" id="{5193847F-02D1-EA40-961F-4EB7B52A5256}"/>
                </a:ext>
              </a:extLst>
            </p:cNvPr>
            <p:cNvSpPr/>
            <p:nvPr/>
          </p:nvSpPr>
          <p:spPr>
            <a:xfrm>
              <a:off x="1981200" y="4800600"/>
              <a:ext cx="1685591" cy="1600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8"/>
            </a:p>
          </p:txBody>
        </p:sp>
        <p:pic>
          <p:nvPicPr>
            <p:cNvPr id="33" name="Picture 32" descr="480px-Window_function_and_frequency_response_-_Hann.svg.png">
              <a:extLst>
                <a:ext uri="{FF2B5EF4-FFF2-40B4-BE49-F238E27FC236}">
                  <a16:creationId xmlns:a16="http://schemas.microsoft.com/office/drawing/2014/main" id="{6FC681CD-303B-9F45-B66B-E68595147FEA}"/>
                </a:ext>
              </a:extLst>
            </p:cNvPr>
            <p:cNvPicPr>
              <a:picLocks noChangeAspect="1"/>
            </p:cNvPicPr>
            <p:nvPr/>
          </p:nvPicPr>
          <p:blipFill>
            <a:blip r:embed="rId6"/>
            <a:stretch>
              <a:fillRect/>
            </a:stretch>
          </p:blipFill>
          <p:spPr>
            <a:xfrm>
              <a:off x="2260865" y="4800600"/>
              <a:ext cx="1105755" cy="1085922"/>
            </a:xfrm>
            <a:prstGeom prst="rect">
              <a:avLst/>
            </a:prstGeom>
          </p:spPr>
        </p:pic>
        <p:sp>
          <p:nvSpPr>
            <p:cNvPr id="34" name="TextBox 33">
              <a:extLst>
                <a:ext uri="{FF2B5EF4-FFF2-40B4-BE49-F238E27FC236}">
                  <a16:creationId xmlns:a16="http://schemas.microsoft.com/office/drawing/2014/main" id="{B8AEA0E1-6A61-A746-AA57-CD1D765C1EAD}"/>
                </a:ext>
              </a:extLst>
            </p:cNvPr>
            <p:cNvSpPr txBox="1"/>
            <p:nvPr/>
          </p:nvSpPr>
          <p:spPr>
            <a:xfrm>
              <a:off x="1909381" y="5848116"/>
              <a:ext cx="1757410" cy="651446"/>
            </a:xfrm>
            <a:prstGeom prst="rect">
              <a:avLst/>
            </a:prstGeom>
            <a:noFill/>
          </p:spPr>
          <p:txBody>
            <a:bodyPr wrap="square" rtlCol="0">
              <a:spAutoFit/>
            </a:bodyPr>
            <a:lstStyle/>
            <a:p>
              <a:pPr algn="ctr"/>
              <a:r>
                <a:rPr lang="en-US" sz="2667" dirty="0"/>
                <a:t>Windowing</a:t>
              </a:r>
            </a:p>
            <a:p>
              <a:pPr algn="ctr"/>
              <a:endParaRPr lang="en-US" sz="1228" dirty="0"/>
            </a:p>
          </p:txBody>
        </p:sp>
      </p:grpSp>
      <p:cxnSp>
        <p:nvCxnSpPr>
          <p:cNvPr id="12" name="Straight Arrow Connector 11">
            <a:extLst>
              <a:ext uri="{FF2B5EF4-FFF2-40B4-BE49-F238E27FC236}">
                <a16:creationId xmlns:a16="http://schemas.microsoft.com/office/drawing/2014/main" id="{72035E04-9B7E-7144-8E75-FF9BC9D1CF04}"/>
              </a:ext>
            </a:extLst>
          </p:cNvPr>
          <p:cNvCxnSpPr/>
          <p:nvPr/>
        </p:nvCxnSpPr>
        <p:spPr>
          <a:xfrm>
            <a:off x="3414361" y="1441301"/>
            <a:ext cx="5763318" cy="190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3F168C-47B4-BE4A-911C-0AFC0A0B1961}"/>
              </a:ext>
            </a:extLst>
          </p:cNvPr>
          <p:cNvCxnSpPr>
            <a:cxnSpLocks/>
          </p:cNvCxnSpPr>
          <p:nvPr/>
        </p:nvCxnSpPr>
        <p:spPr>
          <a:xfrm rot="10800000">
            <a:off x="7239002" y="3701169"/>
            <a:ext cx="1964512" cy="384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B2A9FB-9538-7F40-A29B-3B2166C2C8A4}"/>
              </a:ext>
            </a:extLst>
          </p:cNvPr>
          <p:cNvCxnSpPr>
            <a:cxnSpLocks/>
          </p:cNvCxnSpPr>
          <p:nvPr/>
        </p:nvCxnSpPr>
        <p:spPr>
          <a:xfrm>
            <a:off x="6598278" y="1624233"/>
            <a:ext cx="5723" cy="15090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E86F767-8715-C24D-AB9E-B4F83ABFF7FD}"/>
              </a:ext>
            </a:extLst>
          </p:cNvPr>
          <p:cNvCxnSpPr>
            <a:cxnSpLocks/>
          </p:cNvCxnSpPr>
          <p:nvPr/>
        </p:nvCxnSpPr>
        <p:spPr>
          <a:xfrm flipH="1">
            <a:off x="2474396" y="3703101"/>
            <a:ext cx="67250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ADCD767-ADFE-664B-80B9-998C43D6C22B}"/>
              </a:ext>
            </a:extLst>
          </p:cNvPr>
          <p:cNvGrpSpPr/>
          <p:nvPr/>
        </p:nvGrpSpPr>
        <p:grpSpPr>
          <a:xfrm>
            <a:off x="1206653" y="5191383"/>
            <a:ext cx="3273472" cy="823188"/>
            <a:chOff x="830562" y="5638800"/>
            <a:chExt cx="4085686" cy="685800"/>
          </a:xfrm>
        </p:grpSpPr>
        <p:sp>
          <p:nvSpPr>
            <p:cNvPr id="30" name="Rounded Rectangle 29">
              <a:extLst>
                <a:ext uri="{FF2B5EF4-FFF2-40B4-BE49-F238E27FC236}">
                  <a16:creationId xmlns:a16="http://schemas.microsoft.com/office/drawing/2014/main" id="{6BDC12A3-D50E-AB4E-B103-E85F1BF5560F}"/>
                </a:ext>
              </a:extLst>
            </p:cNvPr>
            <p:cNvSpPr/>
            <p:nvPr/>
          </p:nvSpPr>
          <p:spPr>
            <a:xfrm>
              <a:off x="830562" y="5638800"/>
              <a:ext cx="1981201" cy="685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FFT</a:t>
              </a:r>
            </a:p>
          </p:txBody>
        </p:sp>
        <p:sp>
          <p:nvSpPr>
            <p:cNvPr id="31" name="TextBox 30">
              <a:extLst>
                <a:ext uri="{FF2B5EF4-FFF2-40B4-BE49-F238E27FC236}">
                  <a16:creationId xmlns:a16="http://schemas.microsoft.com/office/drawing/2014/main" id="{CFC12457-2E24-2144-9FC8-6DCB18758BC3}"/>
                </a:ext>
              </a:extLst>
            </p:cNvPr>
            <p:cNvSpPr txBox="1"/>
            <p:nvPr/>
          </p:nvSpPr>
          <p:spPr>
            <a:xfrm>
              <a:off x="4685683" y="5726667"/>
              <a:ext cx="230565" cy="234348"/>
            </a:xfrm>
            <a:prstGeom prst="rect">
              <a:avLst/>
            </a:prstGeom>
            <a:noFill/>
          </p:spPr>
          <p:txBody>
            <a:bodyPr wrap="none" rtlCol="0">
              <a:spAutoFit/>
            </a:bodyPr>
            <a:lstStyle/>
            <a:p>
              <a:pPr algn="ctr"/>
              <a:endParaRPr lang="en-US" sz="1228" dirty="0"/>
            </a:p>
          </p:txBody>
        </p:sp>
      </p:grpSp>
      <p:cxnSp>
        <p:nvCxnSpPr>
          <p:cNvPr id="17" name="Straight Arrow Connector 16">
            <a:extLst>
              <a:ext uri="{FF2B5EF4-FFF2-40B4-BE49-F238E27FC236}">
                <a16:creationId xmlns:a16="http://schemas.microsoft.com/office/drawing/2014/main" id="{72950601-4430-3349-8C71-E642DB8749F9}"/>
              </a:ext>
            </a:extLst>
          </p:cNvPr>
          <p:cNvCxnSpPr/>
          <p:nvPr/>
        </p:nvCxnSpPr>
        <p:spPr>
          <a:xfrm rot="5400000">
            <a:off x="1501166" y="4731042"/>
            <a:ext cx="731724" cy="62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F3879B3-7E9A-4545-BC2B-26A8976EBB9D}"/>
              </a:ext>
            </a:extLst>
          </p:cNvPr>
          <p:cNvGrpSpPr/>
          <p:nvPr/>
        </p:nvGrpSpPr>
        <p:grpSpPr>
          <a:xfrm>
            <a:off x="5530845" y="5079999"/>
            <a:ext cx="2089157" cy="931806"/>
            <a:chOff x="3131733" y="5593556"/>
            <a:chExt cx="2607534" cy="776290"/>
          </a:xfrm>
        </p:grpSpPr>
        <p:sp>
          <p:nvSpPr>
            <p:cNvPr id="28" name="Rounded Rectangle 27">
              <a:extLst>
                <a:ext uri="{FF2B5EF4-FFF2-40B4-BE49-F238E27FC236}">
                  <a16:creationId xmlns:a16="http://schemas.microsoft.com/office/drawing/2014/main" id="{0085310E-AFC8-EA40-B4D2-24BDA3193B7E}"/>
                </a:ext>
              </a:extLst>
            </p:cNvPr>
            <p:cNvSpPr/>
            <p:nvPr/>
          </p:nvSpPr>
          <p:spPr>
            <a:xfrm>
              <a:off x="3131733" y="5593556"/>
              <a:ext cx="2607534" cy="776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33" dirty="0">
                  <a:solidFill>
                    <a:schemeClr val="tx1"/>
                  </a:solidFill>
                </a:rPr>
                <a:t>Peak Detection</a:t>
              </a:r>
            </a:p>
          </p:txBody>
        </p:sp>
        <p:sp>
          <p:nvSpPr>
            <p:cNvPr id="29" name="TextBox 28">
              <a:extLst>
                <a:ext uri="{FF2B5EF4-FFF2-40B4-BE49-F238E27FC236}">
                  <a16:creationId xmlns:a16="http://schemas.microsoft.com/office/drawing/2014/main" id="{F2F3746A-C399-9540-90A7-B3473EAD5A4B}"/>
                </a:ext>
              </a:extLst>
            </p:cNvPr>
            <p:cNvSpPr txBox="1"/>
            <p:nvPr/>
          </p:nvSpPr>
          <p:spPr>
            <a:xfrm>
              <a:off x="4685683" y="5726666"/>
              <a:ext cx="230567" cy="234348"/>
            </a:xfrm>
            <a:prstGeom prst="rect">
              <a:avLst/>
            </a:prstGeom>
            <a:noFill/>
          </p:spPr>
          <p:txBody>
            <a:bodyPr wrap="none" rtlCol="0">
              <a:spAutoFit/>
            </a:bodyPr>
            <a:lstStyle/>
            <a:p>
              <a:pPr algn="ctr"/>
              <a:endParaRPr lang="en-US" sz="1228" dirty="0"/>
            </a:p>
          </p:txBody>
        </p:sp>
      </p:grpSp>
      <p:cxnSp>
        <p:nvCxnSpPr>
          <p:cNvPr id="19" name="Straight Arrow Connector 18">
            <a:extLst>
              <a:ext uri="{FF2B5EF4-FFF2-40B4-BE49-F238E27FC236}">
                <a16:creationId xmlns:a16="http://schemas.microsoft.com/office/drawing/2014/main" id="{B4241F3A-FBF7-844D-9554-FC0FF2C1C219}"/>
              </a:ext>
            </a:extLst>
          </p:cNvPr>
          <p:cNvCxnSpPr/>
          <p:nvPr/>
        </p:nvCxnSpPr>
        <p:spPr>
          <a:xfrm rot="5400000">
            <a:off x="1500542" y="2652722"/>
            <a:ext cx="731724" cy="62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B26372B-0A21-DA47-AA12-BDD793C91F4A}"/>
              </a:ext>
            </a:extLst>
          </p:cNvPr>
          <p:cNvGrpSpPr/>
          <p:nvPr/>
        </p:nvGrpSpPr>
        <p:grpSpPr>
          <a:xfrm>
            <a:off x="6096002" y="3310611"/>
            <a:ext cx="1038968" cy="823188"/>
            <a:chOff x="4201344" y="5638800"/>
            <a:chExt cx="1296759" cy="685800"/>
          </a:xfrm>
        </p:grpSpPr>
        <p:sp>
          <p:nvSpPr>
            <p:cNvPr id="26" name="Rounded Rectangle 45">
              <a:extLst>
                <a:ext uri="{FF2B5EF4-FFF2-40B4-BE49-F238E27FC236}">
                  <a16:creationId xmlns:a16="http://schemas.microsoft.com/office/drawing/2014/main" id="{A5518DDA-F34D-C041-9B29-61361461F0E0}"/>
                </a:ext>
              </a:extLst>
            </p:cNvPr>
            <p:cNvSpPr/>
            <p:nvPr/>
          </p:nvSpPr>
          <p:spPr>
            <a:xfrm>
              <a:off x="4201344" y="5638800"/>
              <a:ext cx="1296759" cy="685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Sync</a:t>
              </a:r>
            </a:p>
          </p:txBody>
        </p:sp>
        <p:sp>
          <p:nvSpPr>
            <p:cNvPr id="27" name="TextBox 26">
              <a:extLst>
                <a:ext uri="{FF2B5EF4-FFF2-40B4-BE49-F238E27FC236}">
                  <a16:creationId xmlns:a16="http://schemas.microsoft.com/office/drawing/2014/main" id="{5DDFD591-BA70-5041-BCCE-2FF195B43D54}"/>
                </a:ext>
              </a:extLst>
            </p:cNvPr>
            <p:cNvSpPr txBox="1"/>
            <p:nvPr/>
          </p:nvSpPr>
          <p:spPr>
            <a:xfrm>
              <a:off x="4685683" y="5726667"/>
              <a:ext cx="230566" cy="234348"/>
            </a:xfrm>
            <a:prstGeom prst="rect">
              <a:avLst/>
            </a:prstGeom>
            <a:noFill/>
          </p:spPr>
          <p:txBody>
            <a:bodyPr wrap="none" rtlCol="0">
              <a:spAutoFit/>
            </a:bodyPr>
            <a:lstStyle/>
            <a:p>
              <a:pPr algn="ctr"/>
              <a:endParaRPr lang="en-US" sz="1228" dirty="0"/>
            </a:p>
          </p:txBody>
        </p:sp>
      </p:grpSp>
      <p:cxnSp>
        <p:nvCxnSpPr>
          <p:cNvPr id="21" name="Straight Arrow Connector 20">
            <a:extLst>
              <a:ext uri="{FF2B5EF4-FFF2-40B4-BE49-F238E27FC236}">
                <a16:creationId xmlns:a16="http://schemas.microsoft.com/office/drawing/2014/main" id="{0AC93A44-B7A0-5941-8A03-83FF42CA26D8}"/>
              </a:ext>
            </a:extLst>
          </p:cNvPr>
          <p:cNvCxnSpPr>
            <a:cxnSpLocks/>
          </p:cNvCxnSpPr>
          <p:nvPr/>
        </p:nvCxnSpPr>
        <p:spPr>
          <a:xfrm flipH="1">
            <a:off x="5261783" y="3689997"/>
            <a:ext cx="707218" cy="190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3E79B-A817-9A46-893B-68C3DB694975}"/>
              </a:ext>
            </a:extLst>
          </p:cNvPr>
          <p:cNvCxnSpPr>
            <a:cxnSpLocks/>
          </p:cNvCxnSpPr>
          <p:nvPr/>
        </p:nvCxnSpPr>
        <p:spPr>
          <a:xfrm>
            <a:off x="7810203" y="5563101"/>
            <a:ext cx="698799"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FEC5AD6-9453-CC4C-8F72-68EC1514F0B4}"/>
              </a:ext>
            </a:extLst>
          </p:cNvPr>
          <p:cNvGrpSpPr/>
          <p:nvPr/>
        </p:nvGrpSpPr>
        <p:grpSpPr>
          <a:xfrm>
            <a:off x="8636000" y="5079999"/>
            <a:ext cx="2134852" cy="931806"/>
            <a:chOff x="4087520" y="5593551"/>
            <a:chExt cx="1981200" cy="776290"/>
          </a:xfrm>
        </p:grpSpPr>
        <p:sp>
          <p:nvSpPr>
            <p:cNvPr id="24" name="Rounded Rectangle 54">
              <a:extLst>
                <a:ext uri="{FF2B5EF4-FFF2-40B4-BE49-F238E27FC236}">
                  <a16:creationId xmlns:a16="http://schemas.microsoft.com/office/drawing/2014/main" id="{E3EB0FEF-7F7D-BC4D-B257-2F6B30871451}"/>
                </a:ext>
              </a:extLst>
            </p:cNvPr>
            <p:cNvSpPr/>
            <p:nvPr/>
          </p:nvSpPr>
          <p:spPr>
            <a:xfrm>
              <a:off x="4087520" y="5593551"/>
              <a:ext cx="1981200" cy="7762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33" dirty="0">
                  <a:solidFill>
                    <a:schemeClr val="tx1"/>
                  </a:solidFill>
                </a:rPr>
                <a:t>Peak</a:t>
              </a:r>
            </a:p>
            <a:p>
              <a:pPr algn="ctr"/>
              <a:r>
                <a:rPr lang="en-US" sz="3333" dirty="0">
                  <a:solidFill>
                    <a:schemeClr val="tx1"/>
                  </a:solidFill>
                </a:rPr>
                <a:t>Selection</a:t>
              </a:r>
            </a:p>
          </p:txBody>
        </p:sp>
        <p:sp>
          <p:nvSpPr>
            <p:cNvPr id="25" name="TextBox 24">
              <a:extLst>
                <a:ext uri="{FF2B5EF4-FFF2-40B4-BE49-F238E27FC236}">
                  <a16:creationId xmlns:a16="http://schemas.microsoft.com/office/drawing/2014/main" id="{C17780D3-5926-E34B-A573-00BFEE0BAA25}"/>
                </a:ext>
              </a:extLst>
            </p:cNvPr>
            <p:cNvSpPr txBox="1"/>
            <p:nvPr/>
          </p:nvSpPr>
          <p:spPr>
            <a:xfrm>
              <a:off x="4719872" y="5726667"/>
              <a:ext cx="171434" cy="234348"/>
            </a:xfrm>
            <a:prstGeom prst="rect">
              <a:avLst/>
            </a:prstGeom>
            <a:noFill/>
          </p:spPr>
          <p:txBody>
            <a:bodyPr wrap="none" rtlCol="0">
              <a:spAutoFit/>
            </a:bodyPr>
            <a:lstStyle/>
            <a:p>
              <a:pPr algn="ctr"/>
              <a:endParaRPr lang="en-US" sz="1228" dirty="0"/>
            </a:p>
          </p:txBody>
        </p:sp>
      </p:grpSp>
      <p:sp>
        <p:nvSpPr>
          <p:cNvPr id="45" name="TextBox 44">
            <a:extLst>
              <a:ext uri="{FF2B5EF4-FFF2-40B4-BE49-F238E27FC236}">
                <a16:creationId xmlns:a16="http://schemas.microsoft.com/office/drawing/2014/main" id="{A88F2951-57F8-5243-BF19-74930696AE2F}"/>
              </a:ext>
            </a:extLst>
          </p:cNvPr>
          <p:cNvSpPr txBox="1"/>
          <p:nvPr/>
        </p:nvSpPr>
        <p:spPr>
          <a:xfrm>
            <a:off x="3048003" y="5056675"/>
            <a:ext cx="1861407" cy="451342"/>
          </a:xfrm>
          <a:prstGeom prst="rect">
            <a:avLst/>
          </a:prstGeom>
          <a:noFill/>
        </p:spPr>
        <p:txBody>
          <a:bodyPr wrap="none" rtlCol="0">
            <a:spAutoFit/>
          </a:bodyPr>
          <a:lstStyle/>
          <a:p>
            <a:r>
              <a:rPr lang="en-US" sz="2333" dirty="0"/>
              <a:t>FMCW Profile</a:t>
            </a:r>
          </a:p>
        </p:txBody>
      </p:sp>
      <p:cxnSp>
        <p:nvCxnSpPr>
          <p:cNvPr id="46" name="Straight Arrow Connector 45">
            <a:extLst>
              <a:ext uri="{FF2B5EF4-FFF2-40B4-BE49-F238E27FC236}">
                <a16:creationId xmlns:a16="http://schemas.microsoft.com/office/drawing/2014/main" id="{CBCA6954-0BEC-C341-B2BC-6E3CA9F2828D}"/>
              </a:ext>
            </a:extLst>
          </p:cNvPr>
          <p:cNvCxnSpPr/>
          <p:nvPr/>
        </p:nvCxnSpPr>
        <p:spPr>
          <a:xfrm>
            <a:off x="2872684" y="5604418"/>
            <a:ext cx="2588318" cy="19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9C877E-F50B-D040-85C1-B60F13BA6103}"/>
              </a:ext>
            </a:extLst>
          </p:cNvPr>
          <p:cNvSpPr txBox="1"/>
          <p:nvPr/>
        </p:nvSpPr>
        <p:spPr>
          <a:xfrm>
            <a:off x="7682946" y="3190727"/>
            <a:ext cx="1334981" cy="938590"/>
          </a:xfrm>
          <a:prstGeom prst="rect">
            <a:avLst/>
          </a:prstGeom>
          <a:noFill/>
        </p:spPr>
        <p:txBody>
          <a:bodyPr wrap="none" rtlCol="0">
            <a:spAutoFit/>
          </a:bodyPr>
          <a:lstStyle/>
          <a:p>
            <a:pPr algn="ctr">
              <a:spcAft>
                <a:spcPts val="1000"/>
              </a:spcAft>
            </a:pPr>
            <a:r>
              <a:rPr lang="en-US" sz="2333" dirty="0"/>
              <a:t>Recorded</a:t>
            </a:r>
          </a:p>
          <a:p>
            <a:pPr algn="ctr">
              <a:spcAft>
                <a:spcPts val="1000"/>
              </a:spcAft>
            </a:pPr>
            <a:r>
              <a:rPr lang="en-US" sz="2333" dirty="0"/>
              <a:t>Audio</a:t>
            </a:r>
          </a:p>
        </p:txBody>
      </p:sp>
      <p:pic>
        <p:nvPicPr>
          <p:cNvPr id="51" name="Picture 50">
            <a:extLst>
              <a:ext uri="{FF2B5EF4-FFF2-40B4-BE49-F238E27FC236}">
                <a16:creationId xmlns:a16="http://schemas.microsoft.com/office/drawing/2014/main" id="{56A83FC9-DD2F-794D-ABE9-7A42FC358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7641" y="5624724"/>
            <a:ext cx="1675659" cy="1206344"/>
          </a:xfrm>
          <a:prstGeom prst="rect">
            <a:avLst/>
          </a:prstGeom>
        </p:spPr>
      </p:pic>
      <p:sp>
        <p:nvSpPr>
          <p:cNvPr id="2" name="TextBox 1">
            <a:extLst>
              <a:ext uri="{FF2B5EF4-FFF2-40B4-BE49-F238E27FC236}">
                <a16:creationId xmlns:a16="http://schemas.microsoft.com/office/drawing/2014/main" id="{EE545630-CF5B-CA46-B909-A17070838DC5}"/>
              </a:ext>
            </a:extLst>
          </p:cNvPr>
          <p:cNvSpPr txBox="1"/>
          <p:nvPr/>
        </p:nvSpPr>
        <p:spPr>
          <a:xfrm>
            <a:off x="4688387" y="249248"/>
            <a:ext cx="3151825" cy="707886"/>
          </a:xfrm>
          <a:prstGeom prst="rect">
            <a:avLst/>
          </a:prstGeom>
          <a:noFill/>
        </p:spPr>
        <p:txBody>
          <a:bodyPr wrap="none" rtlCol="0">
            <a:spAutoFit/>
          </a:bodyPr>
          <a:lstStyle/>
          <a:p>
            <a:r>
              <a:rPr lang="en-US" sz="4000" dirty="0">
                <a:ln w="0"/>
                <a:effectLst>
                  <a:outerShdw blurRad="38100" dist="19050" dir="2700000" algn="tl" rotWithShape="0">
                    <a:schemeClr val="dk1">
                      <a:alpha val="40000"/>
                    </a:schemeClr>
                  </a:outerShdw>
                </a:effectLst>
              </a:rPr>
              <a:t>FMCW</a:t>
            </a:r>
            <a:r>
              <a:rPr lang="en-US" sz="3600" dirty="0">
                <a:ln w="0"/>
                <a:effectLst>
                  <a:outerShdw blurRad="38100" dist="19050" dir="2700000" algn="tl" rotWithShape="0">
                    <a:schemeClr val="dk1">
                      <a:alpha val="40000"/>
                    </a:schemeClr>
                  </a:outerShdw>
                </a:effectLst>
              </a:rPr>
              <a:t> Module</a:t>
            </a:r>
          </a:p>
        </p:txBody>
      </p:sp>
      <p:pic>
        <p:nvPicPr>
          <p:cNvPr id="5" name="Picture 4">
            <a:extLst>
              <a:ext uri="{FF2B5EF4-FFF2-40B4-BE49-F238E27FC236}">
                <a16:creationId xmlns:a16="http://schemas.microsoft.com/office/drawing/2014/main" id="{7F272475-B616-5C40-AC5C-C6C86D9897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964" y="4014142"/>
            <a:ext cx="1325552" cy="108307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a:extLst>
              <a:ext uri="{FF2B5EF4-FFF2-40B4-BE49-F238E27FC236}">
                <a16:creationId xmlns:a16="http://schemas.microsoft.com/office/drawing/2014/main" id="{AB93668F-6F7B-3B48-B57F-CAA3CEECAE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4697" y="2217633"/>
            <a:ext cx="1339602" cy="10659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66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8068-F505-FE4D-9D1F-5F9162C15C63}"/>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Outline of SAMS</a:t>
            </a:r>
          </a:p>
        </p:txBody>
      </p:sp>
      <p:sp>
        <p:nvSpPr>
          <p:cNvPr id="4" name="Slide Number Placeholder 3">
            <a:extLst>
              <a:ext uri="{FF2B5EF4-FFF2-40B4-BE49-F238E27FC236}">
                <a16:creationId xmlns:a16="http://schemas.microsoft.com/office/drawing/2014/main" id="{DC92DD86-5829-AA4D-8630-16C2BA5B3C17}"/>
              </a:ext>
            </a:extLst>
          </p:cNvPr>
          <p:cNvSpPr>
            <a:spLocks noGrp="1"/>
          </p:cNvSpPr>
          <p:nvPr>
            <p:ph type="sldNum" sz="quarter" idx="12"/>
          </p:nvPr>
        </p:nvSpPr>
        <p:spPr/>
        <p:txBody>
          <a:bodyPr/>
          <a:lstStyle/>
          <a:p>
            <a:fld id="{088FEC65-D79E-4DCE-A549-ACBEE94ABE9E}" type="slidenum">
              <a:rPr lang="en-US" smtClean="0"/>
              <a:t>12</a:t>
            </a:fld>
            <a:endParaRPr lang="en-US"/>
          </a:p>
        </p:txBody>
      </p:sp>
      <p:sp>
        <p:nvSpPr>
          <p:cNvPr id="5" name="TextBox 4">
            <a:extLst>
              <a:ext uri="{FF2B5EF4-FFF2-40B4-BE49-F238E27FC236}">
                <a16:creationId xmlns:a16="http://schemas.microsoft.com/office/drawing/2014/main" id="{3B908859-E931-F74E-A10F-C7A3EFE1F276}"/>
              </a:ext>
            </a:extLst>
          </p:cNvPr>
          <p:cNvSpPr txBox="1"/>
          <p:nvPr/>
        </p:nvSpPr>
        <p:spPr>
          <a:xfrm>
            <a:off x="3311583" y="3624337"/>
            <a:ext cx="2611704"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Dead Reckoning</a:t>
            </a:r>
          </a:p>
        </p:txBody>
      </p:sp>
      <p:pic>
        <p:nvPicPr>
          <p:cNvPr id="6" name="Picture 5">
            <a:extLst>
              <a:ext uri="{FF2B5EF4-FFF2-40B4-BE49-F238E27FC236}">
                <a16:creationId xmlns:a16="http://schemas.microsoft.com/office/drawing/2014/main" id="{C429C7EE-6C83-5543-ACE7-931081F3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16" y="3590076"/>
            <a:ext cx="2052093" cy="2052093"/>
          </a:xfrm>
          <a:prstGeom prst="rect">
            <a:avLst/>
          </a:prstGeom>
        </p:spPr>
      </p:pic>
      <p:sp>
        <p:nvSpPr>
          <p:cNvPr id="7" name="TextBox 6">
            <a:extLst>
              <a:ext uri="{FF2B5EF4-FFF2-40B4-BE49-F238E27FC236}">
                <a16:creationId xmlns:a16="http://schemas.microsoft.com/office/drawing/2014/main" id="{9A664BF1-540E-6848-8FA1-C86C2BE505A5}"/>
              </a:ext>
            </a:extLst>
          </p:cNvPr>
          <p:cNvSpPr txBox="1"/>
          <p:nvPr/>
        </p:nvSpPr>
        <p:spPr>
          <a:xfrm>
            <a:off x="4388243" y="1608836"/>
            <a:ext cx="2202654" cy="646331"/>
          </a:xfrm>
          <a:prstGeom prst="rect">
            <a:avLst/>
          </a:prstGeom>
          <a:noFill/>
          <a:ln>
            <a:solidFill>
              <a:schemeClr val="tx1"/>
            </a:solidFill>
          </a:ln>
        </p:spPr>
        <p:txBody>
          <a:bodyPr wrap="none" rtlCol="0">
            <a:spAutoFit/>
          </a:bodyPr>
          <a:lstStyle/>
          <a:p>
            <a:r>
              <a:rPr lang="en-US" sz="3600" dirty="0"/>
              <a:t>Gyroscope</a:t>
            </a:r>
          </a:p>
        </p:txBody>
      </p:sp>
      <p:sp>
        <p:nvSpPr>
          <p:cNvPr id="8" name="TextBox 7">
            <a:extLst>
              <a:ext uri="{FF2B5EF4-FFF2-40B4-BE49-F238E27FC236}">
                <a16:creationId xmlns:a16="http://schemas.microsoft.com/office/drawing/2014/main" id="{BA067646-D996-1E4F-9963-CD06B35EBE48}"/>
              </a:ext>
            </a:extLst>
          </p:cNvPr>
          <p:cNvSpPr txBox="1"/>
          <p:nvPr/>
        </p:nvSpPr>
        <p:spPr>
          <a:xfrm>
            <a:off x="7007684" y="1653561"/>
            <a:ext cx="3072892" cy="646331"/>
          </a:xfrm>
          <a:prstGeom prst="rect">
            <a:avLst/>
          </a:prstGeom>
          <a:noFill/>
          <a:ln>
            <a:solidFill>
              <a:schemeClr val="tx1"/>
            </a:solidFill>
          </a:ln>
        </p:spPr>
        <p:txBody>
          <a:bodyPr wrap="none" rtlCol="0">
            <a:spAutoFit/>
          </a:bodyPr>
          <a:lstStyle/>
          <a:p>
            <a:r>
              <a:rPr lang="en-US" sz="3600" dirty="0"/>
              <a:t>Magnetometer</a:t>
            </a:r>
          </a:p>
        </p:txBody>
      </p:sp>
      <p:sp>
        <p:nvSpPr>
          <p:cNvPr id="9" name="TextBox 8">
            <a:extLst>
              <a:ext uri="{FF2B5EF4-FFF2-40B4-BE49-F238E27FC236}">
                <a16:creationId xmlns:a16="http://schemas.microsoft.com/office/drawing/2014/main" id="{07B099DB-ABB9-F042-8656-8850E358FC07}"/>
              </a:ext>
            </a:extLst>
          </p:cNvPr>
          <p:cNvSpPr txBox="1"/>
          <p:nvPr/>
        </p:nvSpPr>
        <p:spPr>
          <a:xfrm>
            <a:off x="886100" y="1575027"/>
            <a:ext cx="2993127" cy="646331"/>
          </a:xfrm>
          <a:prstGeom prst="rect">
            <a:avLst/>
          </a:prstGeom>
          <a:noFill/>
          <a:ln>
            <a:solidFill>
              <a:schemeClr val="tx1"/>
            </a:solidFill>
          </a:ln>
        </p:spPr>
        <p:txBody>
          <a:bodyPr wrap="none" rtlCol="0">
            <a:spAutoFit/>
          </a:bodyPr>
          <a:lstStyle/>
          <a:p>
            <a:r>
              <a:rPr lang="en-US" sz="3600" dirty="0"/>
              <a:t>Accelerometer</a:t>
            </a:r>
          </a:p>
        </p:txBody>
      </p:sp>
      <p:sp>
        <p:nvSpPr>
          <p:cNvPr id="10" name="Down Arrow 9">
            <a:extLst>
              <a:ext uri="{FF2B5EF4-FFF2-40B4-BE49-F238E27FC236}">
                <a16:creationId xmlns:a16="http://schemas.microsoft.com/office/drawing/2014/main" id="{D702C551-9ED7-2F44-80D2-1B9D3F347AE8}"/>
              </a:ext>
            </a:extLst>
          </p:cNvPr>
          <p:cNvSpPr/>
          <p:nvPr/>
        </p:nvSpPr>
        <p:spPr>
          <a:xfrm>
            <a:off x="4444657" y="3163424"/>
            <a:ext cx="343394" cy="44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1" name="TextBox 10">
            <a:extLst>
              <a:ext uri="{FF2B5EF4-FFF2-40B4-BE49-F238E27FC236}">
                <a16:creationId xmlns:a16="http://schemas.microsoft.com/office/drawing/2014/main" id="{124F84C9-2AA3-9D4E-A74C-619899295F1E}"/>
              </a:ext>
            </a:extLst>
          </p:cNvPr>
          <p:cNvSpPr txBox="1"/>
          <p:nvPr/>
        </p:nvSpPr>
        <p:spPr>
          <a:xfrm>
            <a:off x="2727067" y="2550949"/>
            <a:ext cx="4121967"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Sensor Fusion</a:t>
            </a:r>
          </a:p>
        </p:txBody>
      </p:sp>
      <p:cxnSp>
        <p:nvCxnSpPr>
          <p:cNvPr id="12" name="Straight Arrow Connector 11">
            <a:extLst>
              <a:ext uri="{FF2B5EF4-FFF2-40B4-BE49-F238E27FC236}">
                <a16:creationId xmlns:a16="http://schemas.microsoft.com/office/drawing/2014/main" id="{8E291581-DDEC-7347-BB27-187E11DF5287}"/>
              </a:ext>
            </a:extLst>
          </p:cNvPr>
          <p:cNvCxnSpPr>
            <a:cxnSpLocks/>
            <a:stCxn id="9" idx="2"/>
          </p:cNvCxnSpPr>
          <p:nvPr/>
        </p:nvCxnSpPr>
        <p:spPr>
          <a:xfrm>
            <a:off x="2382664" y="2221358"/>
            <a:ext cx="646115" cy="329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2B690F-B8E8-5045-9114-C80D635D4949}"/>
              </a:ext>
            </a:extLst>
          </p:cNvPr>
          <p:cNvCxnSpPr>
            <a:cxnSpLocks/>
            <a:stCxn id="7" idx="2"/>
            <a:endCxn id="11" idx="0"/>
          </p:cNvCxnSpPr>
          <p:nvPr/>
        </p:nvCxnSpPr>
        <p:spPr>
          <a:xfrm flipH="1">
            <a:off x="4788051" y="2255167"/>
            <a:ext cx="701519" cy="295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5E7ADD-E8C5-6A4E-8208-610C392977BC}"/>
              </a:ext>
            </a:extLst>
          </p:cNvPr>
          <p:cNvCxnSpPr>
            <a:cxnSpLocks/>
            <a:stCxn id="8" idx="2"/>
          </p:cNvCxnSpPr>
          <p:nvPr/>
        </p:nvCxnSpPr>
        <p:spPr>
          <a:xfrm flipH="1">
            <a:off x="6849034" y="2299892"/>
            <a:ext cx="1695096" cy="4260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43F235-4386-F743-B7F5-8EBA6B444E39}"/>
              </a:ext>
            </a:extLst>
          </p:cNvPr>
          <p:cNvSpPr txBox="1"/>
          <p:nvPr/>
        </p:nvSpPr>
        <p:spPr>
          <a:xfrm>
            <a:off x="2508201" y="5005273"/>
            <a:ext cx="3587799" cy="1754326"/>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FMCW based Distance Measurement</a:t>
            </a:r>
          </a:p>
        </p:txBody>
      </p:sp>
      <p:sp>
        <p:nvSpPr>
          <p:cNvPr id="16" name="Right Arrow 15">
            <a:extLst>
              <a:ext uri="{FF2B5EF4-FFF2-40B4-BE49-F238E27FC236}">
                <a16:creationId xmlns:a16="http://schemas.microsoft.com/office/drawing/2014/main" id="{E5131899-058A-9440-A269-A9030C7B062B}"/>
              </a:ext>
            </a:extLst>
          </p:cNvPr>
          <p:cNvSpPr/>
          <p:nvPr/>
        </p:nvSpPr>
        <p:spPr>
          <a:xfrm rot="20155773">
            <a:off x="5877547" y="3389831"/>
            <a:ext cx="2724633" cy="28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7" name="Right Arrow 16">
            <a:extLst>
              <a:ext uri="{FF2B5EF4-FFF2-40B4-BE49-F238E27FC236}">
                <a16:creationId xmlns:a16="http://schemas.microsoft.com/office/drawing/2014/main" id="{A043B01D-015B-5B47-95F5-15DF331FE4D9}"/>
              </a:ext>
            </a:extLst>
          </p:cNvPr>
          <p:cNvSpPr/>
          <p:nvPr/>
        </p:nvSpPr>
        <p:spPr>
          <a:xfrm rot="18761057">
            <a:off x="5521654" y="4552425"/>
            <a:ext cx="4136205" cy="361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8" name="TextBox 17">
            <a:extLst>
              <a:ext uri="{FF2B5EF4-FFF2-40B4-BE49-F238E27FC236}">
                <a16:creationId xmlns:a16="http://schemas.microsoft.com/office/drawing/2014/main" id="{E413D959-CADB-AC4F-8DBC-6D4421284B9D}"/>
              </a:ext>
            </a:extLst>
          </p:cNvPr>
          <p:cNvSpPr txBox="1"/>
          <p:nvPr/>
        </p:nvSpPr>
        <p:spPr>
          <a:xfrm>
            <a:off x="8575464" y="2445377"/>
            <a:ext cx="3429650"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Synchronization</a:t>
            </a:r>
          </a:p>
        </p:txBody>
      </p:sp>
      <p:sp>
        <p:nvSpPr>
          <p:cNvPr id="19" name="Down Arrow 18">
            <a:extLst>
              <a:ext uri="{FF2B5EF4-FFF2-40B4-BE49-F238E27FC236}">
                <a16:creationId xmlns:a16="http://schemas.microsoft.com/office/drawing/2014/main" id="{199BB57B-2346-4B4A-A6BE-568952EDA096}"/>
              </a:ext>
            </a:extLst>
          </p:cNvPr>
          <p:cNvSpPr/>
          <p:nvPr/>
        </p:nvSpPr>
        <p:spPr>
          <a:xfrm>
            <a:off x="9923804" y="3213399"/>
            <a:ext cx="366485" cy="541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20" name="TextBox 19">
            <a:extLst>
              <a:ext uri="{FF2B5EF4-FFF2-40B4-BE49-F238E27FC236}">
                <a16:creationId xmlns:a16="http://schemas.microsoft.com/office/drawing/2014/main" id="{18A4660F-5797-6D41-A976-AA023B95EAF5}"/>
              </a:ext>
            </a:extLst>
          </p:cNvPr>
          <p:cNvSpPr txBox="1"/>
          <p:nvPr/>
        </p:nvSpPr>
        <p:spPr>
          <a:xfrm>
            <a:off x="8787261" y="3799373"/>
            <a:ext cx="2705492"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Geometric Constraints</a:t>
            </a:r>
          </a:p>
        </p:txBody>
      </p:sp>
      <p:sp>
        <p:nvSpPr>
          <p:cNvPr id="21" name="TextBox 20">
            <a:extLst>
              <a:ext uri="{FF2B5EF4-FFF2-40B4-BE49-F238E27FC236}">
                <a16:creationId xmlns:a16="http://schemas.microsoft.com/office/drawing/2014/main" id="{5B41AE82-8AE3-584C-9B5A-15BD32BABC08}"/>
              </a:ext>
            </a:extLst>
          </p:cNvPr>
          <p:cNvSpPr txBox="1"/>
          <p:nvPr/>
        </p:nvSpPr>
        <p:spPr>
          <a:xfrm>
            <a:off x="8996636" y="5612590"/>
            <a:ext cx="2458963" cy="1200329"/>
          </a:xfrm>
          <a:prstGeom prst="rect">
            <a:avLst/>
          </a:prstGeom>
          <a:noFill/>
          <a:ln>
            <a:solidFill>
              <a:schemeClr val="tx1"/>
            </a:solidFill>
          </a:ln>
        </p:spPr>
        <p:txBody>
          <a:bodyPr wrap="square" rtlCol="0">
            <a:spAutoFit/>
          </a:bodyPr>
          <a:lstStyle/>
          <a:p>
            <a:pPr algn="ctr"/>
            <a:r>
              <a:rPr lang="en-US" sz="3600" dirty="0">
                <a:ln w="0"/>
                <a:effectLst>
                  <a:outerShdw blurRad="38100" dist="19050" dir="2700000" algn="tl" rotWithShape="0">
                    <a:schemeClr val="dk1">
                      <a:alpha val="40000"/>
                    </a:schemeClr>
                  </a:outerShdw>
                </a:effectLst>
              </a:rPr>
              <a:t>Contour</a:t>
            </a:r>
          </a:p>
          <a:p>
            <a:pPr algn="ctr"/>
            <a:r>
              <a:rPr lang="en-US" sz="3600" dirty="0">
                <a:ln w="0"/>
                <a:effectLst>
                  <a:outerShdw blurRad="38100" dist="19050" dir="2700000" algn="tl" rotWithShape="0">
                    <a:schemeClr val="dk1">
                      <a:alpha val="40000"/>
                    </a:schemeClr>
                  </a:outerShdw>
                </a:effectLst>
              </a:rPr>
              <a:t>Map</a:t>
            </a:r>
          </a:p>
        </p:txBody>
      </p:sp>
      <p:sp>
        <p:nvSpPr>
          <p:cNvPr id="22" name="Down Arrow 23">
            <a:extLst>
              <a:ext uri="{FF2B5EF4-FFF2-40B4-BE49-F238E27FC236}">
                <a16:creationId xmlns:a16="http://schemas.microsoft.com/office/drawing/2014/main" id="{ABFA4B72-BE55-4B48-9F7A-B162BDFDBD0E}"/>
              </a:ext>
            </a:extLst>
          </p:cNvPr>
          <p:cNvSpPr/>
          <p:nvPr/>
        </p:nvSpPr>
        <p:spPr>
          <a:xfrm>
            <a:off x="9846349" y="5049822"/>
            <a:ext cx="461869" cy="592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grpSp>
        <p:nvGrpSpPr>
          <p:cNvPr id="31" name="Group 30">
            <a:extLst>
              <a:ext uri="{FF2B5EF4-FFF2-40B4-BE49-F238E27FC236}">
                <a16:creationId xmlns:a16="http://schemas.microsoft.com/office/drawing/2014/main" id="{32CDF17F-EA3B-8E42-98A8-B5F5B32CF1F7}"/>
              </a:ext>
            </a:extLst>
          </p:cNvPr>
          <p:cNvGrpSpPr/>
          <p:nvPr/>
        </p:nvGrpSpPr>
        <p:grpSpPr>
          <a:xfrm flipH="1">
            <a:off x="918962" y="3276813"/>
            <a:ext cx="1290583" cy="1456359"/>
            <a:chOff x="2299858" y="3290457"/>
            <a:chExt cx="997526" cy="1143002"/>
          </a:xfrm>
        </p:grpSpPr>
        <p:sp>
          <p:nvSpPr>
            <p:cNvPr id="32" name="Arc 31">
              <a:extLst>
                <a:ext uri="{FF2B5EF4-FFF2-40B4-BE49-F238E27FC236}">
                  <a16:creationId xmlns:a16="http://schemas.microsoft.com/office/drawing/2014/main" id="{39BF5D16-7716-D14A-A8A0-15B2C9D1AD51}"/>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B6FF83BE-96F9-F24E-9265-7AB5EFA15A4B}"/>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0FE6BD44-D9C9-FC44-B4D0-F959E6D554E8}"/>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28CD2FF8-FF27-C345-A1A4-37B8CCC2C264}"/>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sp>
        <p:nvSpPr>
          <p:cNvPr id="28" name="Rectangle 27">
            <a:extLst>
              <a:ext uri="{FF2B5EF4-FFF2-40B4-BE49-F238E27FC236}">
                <a16:creationId xmlns:a16="http://schemas.microsoft.com/office/drawing/2014/main" id="{0E5E1809-C7AF-5443-8899-7E4AC883A7A2}"/>
              </a:ext>
            </a:extLst>
          </p:cNvPr>
          <p:cNvSpPr/>
          <p:nvPr/>
        </p:nvSpPr>
        <p:spPr>
          <a:xfrm>
            <a:off x="8996635" y="5612589"/>
            <a:ext cx="2458963" cy="12003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4B0908-0BEF-B547-B71B-4CB5605178A6}"/>
              </a:ext>
            </a:extLst>
          </p:cNvPr>
          <p:cNvSpPr/>
          <p:nvPr/>
        </p:nvSpPr>
        <p:spPr>
          <a:xfrm>
            <a:off x="8787261" y="3779915"/>
            <a:ext cx="2705492" cy="1210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9829033-DEA0-AB42-BF00-1FFEA620E271}"/>
              </a:ext>
            </a:extLst>
          </p:cNvPr>
          <p:cNvSpPr/>
          <p:nvPr/>
        </p:nvSpPr>
        <p:spPr>
          <a:xfrm>
            <a:off x="8556440" y="2422463"/>
            <a:ext cx="3448674" cy="66924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47CED-24DA-CC42-9C06-7950F5E82B74}"/>
              </a:ext>
            </a:extLst>
          </p:cNvPr>
          <p:cNvSpPr/>
          <p:nvPr/>
        </p:nvSpPr>
        <p:spPr>
          <a:xfrm>
            <a:off x="2510427" y="5006611"/>
            <a:ext cx="3567988" cy="17529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8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5212-85B9-F24A-8F93-E3123CDE89FD}"/>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Dead Reckoning Module</a:t>
            </a:r>
          </a:p>
        </p:txBody>
      </p:sp>
      <p:sp>
        <p:nvSpPr>
          <p:cNvPr id="4" name="Slide Number Placeholder 3">
            <a:extLst>
              <a:ext uri="{FF2B5EF4-FFF2-40B4-BE49-F238E27FC236}">
                <a16:creationId xmlns:a16="http://schemas.microsoft.com/office/drawing/2014/main" id="{A1DA1B19-1F26-3245-95E4-B541A0B153A2}"/>
              </a:ext>
            </a:extLst>
          </p:cNvPr>
          <p:cNvSpPr>
            <a:spLocks noGrp="1"/>
          </p:cNvSpPr>
          <p:nvPr>
            <p:ph type="sldNum" sz="quarter" idx="12"/>
          </p:nvPr>
        </p:nvSpPr>
        <p:spPr/>
        <p:txBody>
          <a:bodyPr/>
          <a:lstStyle/>
          <a:p>
            <a:fld id="{088FEC65-D79E-4DCE-A549-ACBEE94ABE9E}" type="slidenum">
              <a:rPr lang="en-US" smtClean="0"/>
              <a:t>13</a:t>
            </a:fld>
            <a:endParaRPr lang="en-US"/>
          </a:p>
        </p:txBody>
      </p:sp>
      <p:sp>
        <p:nvSpPr>
          <p:cNvPr id="7" name="TextBox 6">
            <a:extLst>
              <a:ext uri="{FF2B5EF4-FFF2-40B4-BE49-F238E27FC236}">
                <a16:creationId xmlns:a16="http://schemas.microsoft.com/office/drawing/2014/main" id="{6482C1C0-8EF2-934D-BFFE-1A0A7E76D790}"/>
              </a:ext>
            </a:extLst>
          </p:cNvPr>
          <p:cNvSpPr txBox="1"/>
          <p:nvPr/>
        </p:nvSpPr>
        <p:spPr>
          <a:xfrm>
            <a:off x="274320" y="5854004"/>
            <a:ext cx="5933547" cy="646331"/>
          </a:xfrm>
          <a:prstGeom prst="rect">
            <a:avLst/>
          </a:prstGeom>
          <a:noFill/>
        </p:spPr>
        <p:txBody>
          <a:bodyPr wrap="none" rtlCol="0">
            <a:spAutoFit/>
          </a:bodyPr>
          <a:lstStyle/>
          <a:p>
            <a:r>
              <a:rPr lang="en-US" sz="3600" dirty="0"/>
              <a:t>Linear Acceleration based Step</a:t>
            </a:r>
          </a:p>
        </p:txBody>
      </p:sp>
      <p:sp>
        <p:nvSpPr>
          <p:cNvPr id="9" name="TextBox 8">
            <a:extLst>
              <a:ext uri="{FF2B5EF4-FFF2-40B4-BE49-F238E27FC236}">
                <a16:creationId xmlns:a16="http://schemas.microsoft.com/office/drawing/2014/main" id="{68CBC04A-80A9-D245-B883-EAB9AC281A6E}"/>
              </a:ext>
            </a:extLst>
          </p:cNvPr>
          <p:cNvSpPr txBox="1"/>
          <p:nvPr/>
        </p:nvSpPr>
        <p:spPr>
          <a:xfrm>
            <a:off x="6631886" y="5758631"/>
            <a:ext cx="4765728" cy="1200329"/>
          </a:xfrm>
          <a:prstGeom prst="rect">
            <a:avLst/>
          </a:prstGeom>
          <a:noFill/>
        </p:spPr>
        <p:txBody>
          <a:bodyPr wrap="none" rtlCol="0">
            <a:spAutoFit/>
          </a:bodyPr>
          <a:lstStyle/>
          <a:p>
            <a:pPr algn="ctr"/>
            <a:r>
              <a:rPr lang="en-US" sz="3600" dirty="0"/>
              <a:t>Gyro. + Magneto. based </a:t>
            </a:r>
          </a:p>
          <a:p>
            <a:pPr algn="ctr"/>
            <a:r>
              <a:rPr lang="en-US" sz="3600" dirty="0"/>
              <a:t>Orientation</a:t>
            </a:r>
          </a:p>
        </p:txBody>
      </p:sp>
      <p:pic>
        <p:nvPicPr>
          <p:cNvPr id="18" name="Picture 17">
            <a:extLst>
              <a:ext uri="{FF2B5EF4-FFF2-40B4-BE49-F238E27FC236}">
                <a16:creationId xmlns:a16="http://schemas.microsoft.com/office/drawing/2014/main" id="{5DD67B56-CDD6-FB40-AEF8-D88BCF86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865" y="1542231"/>
            <a:ext cx="5565682" cy="4284281"/>
          </a:xfrm>
          <a:prstGeom prst="rect">
            <a:avLst/>
          </a:prstGeom>
        </p:spPr>
      </p:pic>
      <p:pic>
        <p:nvPicPr>
          <p:cNvPr id="20" name="Picture 19">
            <a:extLst>
              <a:ext uri="{FF2B5EF4-FFF2-40B4-BE49-F238E27FC236}">
                <a16:creationId xmlns:a16="http://schemas.microsoft.com/office/drawing/2014/main" id="{12BD85CD-12E3-A543-895C-7B9930302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25" y="1542231"/>
            <a:ext cx="5410200" cy="4229100"/>
          </a:xfrm>
          <a:prstGeom prst="rect">
            <a:avLst/>
          </a:prstGeom>
        </p:spPr>
      </p:pic>
    </p:spTree>
    <p:extLst>
      <p:ext uri="{BB962C8B-B14F-4D97-AF65-F5344CB8AC3E}">
        <p14:creationId xmlns:p14="http://schemas.microsoft.com/office/powerpoint/2010/main" val="800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8068-F505-FE4D-9D1F-5F9162C15C63}"/>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Outline of SAMS</a:t>
            </a:r>
          </a:p>
        </p:txBody>
      </p:sp>
      <p:sp>
        <p:nvSpPr>
          <p:cNvPr id="4" name="Slide Number Placeholder 3">
            <a:extLst>
              <a:ext uri="{FF2B5EF4-FFF2-40B4-BE49-F238E27FC236}">
                <a16:creationId xmlns:a16="http://schemas.microsoft.com/office/drawing/2014/main" id="{DC92DD86-5829-AA4D-8630-16C2BA5B3C17}"/>
              </a:ext>
            </a:extLst>
          </p:cNvPr>
          <p:cNvSpPr>
            <a:spLocks noGrp="1"/>
          </p:cNvSpPr>
          <p:nvPr>
            <p:ph type="sldNum" sz="quarter" idx="12"/>
          </p:nvPr>
        </p:nvSpPr>
        <p:spPr/>
        <p:txBody>
          <a:bodyPr/>
          <a:lstStyle/>
          <a:p>
            <a:fld id="{088FEC65-D79E-4DCE-A549-ACBEE94ABE9E}" type="slidenum">
              <a:rPr lang="en-US" smtClean="0"/>
              <a:t>14</a:t>
            </a:fld>
            <a:endParaRPr lang="en-US"/>
          </a:p>
        </p:txBody>
      </p:sp>
      <p:sp>
        <p:nvSpPr>
          <p:cNvPr id="5" name="TextBox 4">
            <a:extLst>
              <a:ext uri="{FF2B5EF4-FFF2-40B4-BE49-F238E27FC236}">
                <a16:creationId xmlns:a16="http://schemas.microsoft.com/office/drawing/2014/main" id="{3B908859-E931-F74E-A10F-C7A3EFE1F276}"/>
              </a:ext>
            </a:extLst>
          </p:cNvPr>
          <p:cNvSpPr txBox="1"/>
          <p:nvPr/>
        </p:nvSpPr>
        <p:spPr>
          <a:xfrm>
            <a:off x="3311583" y="3624337"/>
            <a:ext cx="2611704"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Dead Reckoning</a:t>
            </a:r>
          </a:p>
        </p:txBody>
      </p:sp>
      <p:pic>
        <p:nvPicPr>
          <p:cNvPr id="6" name="Picture 5">
            <a:extLst>
              <a:ext uri="{FF2B5EF4-FFF2-40B4-BE49-F238E27FC236}">
                <a16:creationId xmlns:a16="http://schemas.microsoft.com/office/drawing/2014/main" id="{C429C7EE-6C83-5543-ACE7-931081F30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16" y="3590076"/>
            <a:ext cx="2052093" cy="2052093"/>
          </a:xfrm>
          <a:prstGeom prst="rect">
            <a:avLst/>
          </a:prstGeom>
        </p:spPr>
      </p:pic>
      <p:sp>
        <p:nvSpPr>
          <p:cNvPr id="7" name="TextBox 6">
            <a:extLst>
              <a:ext uri="{FF2B5EF4-FFF2-40B4-BE49-F238E27FC236}">
                <a16:creationId xmlns:a16="http://schemas.microsoft.com/office/drawing/2014/main" id="{9A664BF1-540E-6848-8FA1-C86C2BE505A5}"/>
              </a:ext>
            </a:extLst>
          </p:cNvPr>
          <p:cNvSpPr txBox="1"/>
          <p:nvPr/>
        </p:nvSpPr>
        <p:spPr>
          <a:xfrm>
            <a:off x="4388243" y="1608836"/>
            <a:ext cx="2202654" cy="646331"/>
          </a:xfrm>
          <a:prstGeom prst="rect">
            <a:avLst/>
          </a:prstGeom>
          <a:noFill/>
          <a:ln>
            <a:solidFill>
              <a:schemeClr val="tx1"/>
            </a:solidFill>
          </a:ln>
        </p:spPr>
        <p:txBody>
          <a:bodyPr wrap="none" rtlCol="0">
            <a:spAutoFit/>
          </a:bodyPr>
          <a:lstStyle/>
          <a:p>
            <a:r>
              <a:rPr lang="en-US" sz="3600" dirty="0"/>
              <a:t>Gyroscope</a:t>
            </a:r>
          </a:p>
        </p:txBody>
      </p:sp>
      <p:sp>
        <p:nvSpPr>
          <p:cNvPr id="8" name="TextBox 7">
            <a:extLst>
              <a:ext uri="{FF2B5EF4-FFF2-40B4-BE49-F238E27FC236}">
                <a16:creationId xmlns:a16="http://schemas.microsoft.com/office/drawing/2014/main" id="{BA067646-D996-1E4F-9963-CD06B35EBE48}"/>
              </a:ext>
            </a:extLst>
          </p:cNvPr>
          <p:cNvSpPr txBox="1"/>
          <p:nvPr/>
        </p:nvSpPr>
        <p:spPr>
          <a:xfrm>
            <a:off x="7007684" y="1653561"/>
            <a:ext cx="3072892" cy="646331"/>
          </a:xfrm>
          <a:prstGeom prst="rect">
            <a:avLst/>
          </a:prstGeom>
          <a:noFill/>
          <a:ln>
            <a:solidFill>
              <a:schemeClr val="tx1"/>
            </a:solidFill>
          </a:ln>
        </p:spPr>
        <p:txBody>
          <a:bodyPr wrap="none" rtlCol="0">
            <a:spAutoFit/>
          </a:bodyPr>
          <a:lstStyle/>
          <a:p>
            <a:r>
              <a:rPr lang="en-US" sz="3600" dirty="0"/>
              <a:t>Magnetometer</a:t>
            </a:r>
          </a:p>
        </p:txBody>
      </p:sp>
      <p:sp>
        <p:nvSpPr>
          <p:cNvPr id="9" name="TextBox 8">
            <a:extLst>
              <a:ext uri="{FF2B5EF4-FFF2-40B4-BE49-F238E27FC236}">
                <a16:creationId xmlns:a16="http://schemas.microsoft.com/office/drawing/2014/main" id="{07B099DB-ABB9-F042-8656-8850E358FC07}"/>
              </a:ext>
            </a:extLst>
          </p:cNvPr>
          <p:cNvSpPr txBox="1"/>
          <p:nvPr/>
        </p:nvSpPr>
        <p:spPr>
          <a:xfrm>
            <a:off x="886100" y="1575027"/>
            <a:ext cx="2993127" cy="646331"/>
          </a:xfrm>
          <a:prstGeom prst="rect">
            <a:avLst/>
          </a:prstGeom>
          <a:noFill/>
          <a:ln>
            <a:solidFill>
              <a:schemeClr val="tx1"/>
            </a:solidFill>
          </a:ln>
        </p:spPr>
        <p:txBody>
          <a:bodyPr wrap="none" rtlCol="0">
            <a:spAutoFit/>
          </a:bodyPr>
          <a:lstStyle/>
          <a:p>
            <a:r>
              <a:rPr lang="en-US" sz="3600" dirty="0"/>
              <a:t>Accelerometer</a:t>
            </a:r>
          </a:p>
        </p:txBody>
      </p:sp>
      <p:sp>
        <p:nvSpPr>
          <p:cNvPr id="10" name="Down Arrow 9">
            <a:extLst>
              <a:ext uri="{FF2B5EF4-FFF2-40B4-BE49-F238E27FC236}">
                <a16:creationId xmlns:a16="http://schemas.microsoft.com/office/drawing/2014/main" id="{D702C551-9ED7-2F44-80D2-1B9D3F347AE8}"/>
              </a:ext>
            </a:extLst>
          </p:cNvPr>
          <p:cNvSpPr/>
          <p:nvPr/>
        </p:nvSpPr>
        <p:spPr>
          <a:xfrm>
            <a:off x="4444657" y="3163424"/>
            <a:ext cx="343394" cy="44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1" name="TextBox 10">
            <a:extLst>
              <a:ext uri="{FF2B5EF4-FFF2-40B4-BE49-F238E27FC236}">
                <a16:creationId xmlns:a16="http://schemas.microsoft.com/office/drawing/2014/main" id="{124F84C9-2AA3-9D4E-A74C-619899295F1E}"/>
              </a:ext>
            </a:extLst>
          </p:cNvPr>
          <p:cNvSpPr txBox="1"/>
          <p:nvPr/>
        </p:nvSpPr>
        <p:spPr>
          <a:xfrm>
            <a:off x="2727067" y="2550949"/>
            <a:ext cx="4121967"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Sensor Fusion</a:t>
            </a:r>
          </a:p>
        </p:txBody>
      </p:sp>
      <p:cxnSp>
        <p:nvCxnSpPr>
          <p:cNvPr id="12" name="Straight Arrow Connector 11">
            <a:extLst>
              <a:ext uri="{FF2B5EF4-FFF2-40B4-BE49-F238E27FC236}">
                <a16:creationId xmlns:a16="http://schemas.microsoft.com/office/drawing/2014/main" id="{8E291581-DDEC-7347-BB27-187E11DF5287}"/>
              </a:ext>
            </a:extLst>
          </p:cNvPr>
          <p:cNvCxnSpPr>
            <a:cxnSpLocks/>
            <a:stCxn id="9" idx="2"/>
          </p:cNvCxnSpPr>
          <p:nvPr/>
        </p:nvCxnSpPr>
        <p:spPr>
          <a:xfrm>
            <a:off x="2382664" y="2221358"/>
            <a:ext cx="646115" cy="329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2B690F-B8E8-5045-9114-C80D635D4949}"/>
              </a:ext>
            </a:extLst>
          </p:cNvPr>
          <p:cNvCxnSpPr>
            <a:cxnSpLocks/>
            <a:stCxn id="7" idx="2"/>
            <a:endCxn id="11" idx="0"/>
          </p:cNvCxnSpPr>
          <p:nvPr/>
        </p:nvCxnSpPr>
        <p:spPr>
          <a:xfrm flipH="1">
            <a:off x="4788051" y="2255167"/>
            <a:ext cx="701519" cy="295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5E7ADD-E8C5-6A4E-8208-610C392977BC}"/>
              </a:ext>
            </a:extLst>
          </p:cNvPr>
          <p:cNvCxnSpPr>
            <a:cxnSpLocks/>
            <a:stCxn id="8" idx="2"/>
          </p:cNvCxnSpPr>
          <p:nvPr/>
        </p:nvCxnSpPr>
        <p:spPr>
          <a:xfrm flipH="1">
            <a:off x="6849034" y="2299892"/>
            <a:ext cx="1695096" cy="4260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43F235-4386-F743-B7F5-8EBA6B444E39}"/>
              </a:ext>
            </a:extLst>
          </p:cNvPr>
          <p:cNvSpPr txBox="1"/>
          <p:nvPr/>
        </p:nvSpPr>
        <p:spPr>
          <a:xfrm>
            <a:off x="2508201" y="5005273"/>
            <a:ext cx="3587799" cy="1754326"/>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FMCW based Distance Measurement</a:t>
            </a:r>
          </a:p>
        </p:txBody>
      </p:sp>
      <p:sp>
        <p:nvSpPr>
          <p:cNvPr id="16" name="Right Arrow 15">
            <a:extLst>
              <a:ext uri="{FF2B5EF4-FFF2-40B4-BE49-F238E27FC236}">
                <a16:creationId xmlns:a16="http://schemas.microsoft.com/office/drawing/2014/main" id="{E5131899-058A-9440-A269-A9030C7B062B}"/>
              </a:ext>
            </a:extLst>
          </p:cNvPr>
          <p:cNvSpPr/>
          <p:nvPr/>
        </p:nvSpPr>
        <p:spPr>
          <a:xfrm rot="20155773">
            <a:off x="5877547" y="3389831"/>
            <a:ext cx="2724633" cy="28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7" name="Right Arrow 16">
            <a:extLst>
              <a:ext uri="{FF2B5EF4-FFF2-40B4-BE49-F238E27FC236}">
                <a16:creationId xmlns:a16="http://schemas.microsoft.com/office/drawing/2014/main" id="{A043B01D-015B-5B47-95F5-15DF331FE4D9}"/>
              </a:ext>
            </a:extLst>
          </p:cNvPr>
          <p:cNvSpPr/>
          <p:nvPr/>
        </p:nvSpPr>
        <p:spPr>
          <a:xfrm rot="18761057">
            <a:off x="5521654" y="4552425"/>
            <a:ext cx="4136205" cy="361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8" name="TextBox 17">
            <a:extLst>
              <a:ext uri="{FF2B5EF4-FFF2-40B4-BE49-F238E27FC236}">
                <a16:creationId xmlns:a16="http://schemas.microsoft.com/office/drawing/2014/main" id="{E413D959-CADB-AC4F-8DBC-6D4421284B9D}"/>
              </a:ext>
            </a:extLst>
          </p:cNvPr>
          <p:cNvSpPr txBox="1"/>
          <p:nvPr/>
        </p:nvSpPr>
        <p:spPr>
          <a:xfrm>
            <a:off x="8575464" y="2445377"/>
            <a:ext cx="3429650"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Synchronization</a:t>
            </a:r>
          </a:p>
        </p:txBody>
      </p:sp>
      <p:sp>
        <p:nvSpPr>
          <p:cNvPr id="19" name="Down Arrow 18">
            <a:extLst>
              <a:ext uri="{FF2B5EF4-FFF2-40B4-BE49-F238E27FC236}">
                <a16:creationId xmlns:a16="http://schemas.microsoft.com/office/drawing/2014/main" id="{199BB57B-2346-4B4A-A6BE-568952EDA096}"/>
              </a:ext>
            </a:extLst>
          </p:cNvPr>
          <p:cNvSpPr/>
          <p:nvPr/>
        </p:nvSpPr>
        <p:spPr>
          <a:xfrm>
            <a:off x="9923804" y="3213399"/>
            <a:ext cx="366485" cy="541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20" name="TextBox 19">
            <a:extLst>
              <a:ext uri="{FF2B5EF4-FFF2-40B4-BE49-F238E27FC236}">
                <a16:creationId xmlns:a16="http://schemas.microsoft.com/office/drawing/2014/main" id="{18A4660F-5797-6D41-A976-AA023B95EAF5}"/>
              </a:ext>
            </a:extLst>
          </p:cNvPr>
          <p:cNvSpPr txBox="1"/>
          <p:nvPr/>
        </p:nvSpPr>
        <p:spPr>
          <a:xfrm>
            <a:off x="8787261" y="3799373"/>
            <a:ext cx="2705492"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Geometric Constraints</a:t>
            </a:r>
          </a:p>
        </p:txBody>
      </p:sp>
      <p:sp>
        <p:nvSpPr>
          <p:cNvPr id="21" name="TextBox 20">
            <a:extLst>
              <a:ext uri="{FF2B5EF4-FFF2-40B4-BE49-F238E27FC236}">
                <a16:creationId xmlns:a16="http://schemas.microsoft.com/office/drawing/2014/main" id="{5B41AE82-8AE3-584C-9B5A-15BD32BABC08}"/>
              </a:ext>
            </a:extLst>
          </p:cNvPr>
          <p:cNvSpPr txBox="1"/>
          <p:nvPr/>
        </p:nvSpPr>
        <p:spPr>
          <a:xfrm>
            <a:off x="8996636" y="5612590"/>
            <a:ext cx="2458963" cy="1200329"/>
          </a:xfrm>
          <a:prstGeom prst="rect">
            <a:avLst/>
          </a:prstGeom>
          <a:noFill/>
          <a:ln>
            <a:solidFill>
              <a:schemeClr val="tx1"/>
            </a:solidFill>
          </a:ln>
        </p:spPr>
        <p:txBody>
          <a:bodyPr wrap="square" rtlCol="0">
            <a:spAutoFit/>
          </a:bodyPr>
          <a:lstStyle/>
          <a:p>
            <a:pPr algn="ctr"/>
            <a:r>
              <a:rPr lang="en-US" sz="3600" dirty="0">
                <a:ln w="0"/>
                <a:effectLst>
                  <a:outerShdw blurRad="38100" dist="19050" dir="2700000" algn="tl" rotWithShape="0">
                    <a:schemeClr val="dk1">
                      <a:alpha val="40000"/>
                    </a:schemeClr>
                  </a:outerShdw>
                </a:effectLst>
              </a:rPr>
              <a:t>Contour</a:t>
            </a:r>
          </a:p>
          <a:p>
            <a:pPr algn="ctr"/>
            <a:r>
              <a:rPr lang="en-US" sz="3600" dirty="0">
                <a:ln w="0"/>
                <a:effectLst>
                  <a:outerShdw blurRad="38100" dist="19050" dir="2700000" algn="tl" rotWithShape="0">
                    <a:schemeClr val="dk1">
                      <a:alpha val="40000"/>
                    </a:schemeClr>
                  </a:outerShdw>
                </a:effectLst>
              </a:rPr>
              <a:t>Map</a:t>
            </a:r>
          </a:p>
        </p:txBody>
      </p:sp>
      <p:sp>
        <p:nvSpPr>
          <p:cNvPr id="22" name="Down Arrow 23">
            <a:extLst>
              <a:ext uri="{FF2B5EF4-FFF2-40B4-BE49-F238E27FC236}">
                <a16:creationId xmlns:a16="http://schemas.microsoft.com/office/drawing/2014/main" id="{ABFA4B72-BE55-4B48-9F7A-B162BDFDBD0E}"/>
              </a:ext>
            </a:extLst>
          </p:cNvPr>
          <p:cNvSpPr/>
          <p:nvPr/>
        </p:nvSpPr>
        <p:spPr>
          <a:xfrm>
            <a:off x="9846349" y="5049822"/>
            <a:ext cx="461869" cy="592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grpSp>
        <p:nvGrpSpPr>
          <p:cNvPr id="31" name="Group 30">
            <a:extLst>
              <a:ext uri="{FF2B5EF4-FFF2-40B4-BE49-F238E27FC236}">
                <a16:creationId xmlns:a16="http://schemas.microsoft.com/office/drawing/2014/main" id="{32CDF17F-EA3B-8E42-98A8-B5F5B32CF1F7}"/>
              </a:ext>
            </a:extLst>
          </p:cNvPr>
          <p:cNvGrpSpPr/>
          <p:nvPr/>
        </p:nvGrpSpPr>
        <p:grpSpPr>
          <a:xfrm flipH="1">
            <a:off x="918962" y="3276813"/>
            <a:ext cx="1290583" cy="1456359"/>
            <a:chOff x="2299858" y="3290457"/>
            <a:chExt cx="997526" cy="1143002"/>
          </a:xfrm>
        </p:grpSpPr>
        <p:sp>
          <p:nvSpPr>
            <p:cNvPr id="32" name="Arc 31">
              <a:extLst>
                <a:ext uri="{FF2B5EF4-FFF2-40B4-BE49-F238E27FC236}">
                  <a16:creationId xmlns:a16="http://schemas.microsoft.com/office/drawing/2014/main" id="{39BF5D16-7716-D14A-A8A0-15B2C9D1AD51}"/>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B6FF83BE-96F9-F24E-9265-7AB5EFA15A4B}"/>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0FE6BD44-D9C9-FC44-B4D0-F959E6D554E8}"/>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28CD2FF8-FF27-C345-A1A4-37B8CCC2C264}"/>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sp>
        <p:nvSpPr>
          <p:cNvPr id="3" name="Rectangle 2">
            <a:extLst>
              <a:ext uri="{FF2B5EF4-FFF2-40B4-BE49-F238E27FC236}">
                <a16:creationId xmlns:a16="http://schemas.microsoft.com/office/drawing/2014/main" id="{CBC2E88B-D446-E745-AD8B-4BFDDEF77C4C}"/>
              </a:ext>
            </a:extLst>
          </p:cNvPr>
          <p:cNvSpPr/>
          <p:nvPr/>
        </p:nvSpPr>
        <p:spPr>
          <a:xfrm>
            <a:off x="3311583" y="3603390"/>
            <a:ext cx="2611704" cy="12212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5E1809-C7AF-5443-8899-7E4AC883A7A2}"/>
              </a:ext>
            </a:extLst>
          </p:cNvPr>
          <p:cNvSpPr/>
          <p:nvPr/>
        </p:nvSpPr>
        <p:spPr>
          <a:xfrm>
            <a:off x="8996635" y="5612589"/>
            <a:ext cx="2458963" cy="12003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7F6349-84FD-2E4C-9306-40F00A5B1766}"/>
              </a:ext>
            </a:extLst>
          </p:cNvPr>
          <p:cNvSpPr/>
          <p:nvPr/>
        </p:nvSpPr>
        <p:spPr>
          <a:xfrm>
            <a:off x="4335544" y="1544872"/>
            <a:ext cx="2268687" cy="70663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D070B8-107E-B24D-8778-0C20443DBB92}"/>
              </a:ext>
            </a:extLst>
          </p:cNvPr>
          <p:cNvSpPr/>
          <p:nvPr/>
        </p:nvSpPr>
        <p:spPr>
          <a:xfrm>
            <a:off x="6986454" y="1635975"/>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6DF9F7-E2AB-724C-9F55-A35905529F20}"/>
              </a:ext>
            </a:extLst>
          </p:cNvPr>
          <p:cNvSpPr/>
          <p:nvPr/>
        </p:nvSpPr>
        <p:spPr>
          <a:xfrm>
            <a:off x="882493" y="1563128"/>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7893827-8F35-7C4C-9A23-BDC83767F76A}"/>
              </a:ext>
            </a:extLst>
          </p:cNvPr>
          <p:cNvSpPr/>
          <p:nvPr/>
        </p:nvSpPr>
        <p:spPr>
          <a:xfrm>
            <a:off x="2727067" y="2525484"/>
            <a:ext cx="4125626" cy="670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4FBB6A8-506E-BE4F-9557-97C3DB68B8BB}"/>
              </a:ext>
            </a:extLst>
          </p:cNvPr>
          <p:cNvSpPr/>
          <p:nvPr/>
        </p:nvSpPr>
        <p:spPr>
          <a:xfrm>
            <a:off x="2508200" y="4966281"/>
            <a:ext cx="3608032" cy="17933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12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741-AA6D-874E-AFCF-7771D7338F84}"/>
              </a:ext>
            </a:extLst>
          </p:cNvPr>
          <p:cNvSpPr>
            <a:spLocks noGrp="1"/>
          </p:cNvSpPr>
          <p:nvPr>
            <p:ph type="title"/>
          </p:nvPr>
        </p:nvSpPr>
        <p:spPr>
          <a:xfrm>
            <a:off x="838200" y="388620"/>
            <a:ext cx="10911840" cy="1302072"/>
          </a:xfrm>
        </p:spPr>
        <p:txBody>
          <a:bodyPr/>
          <a:lstStyle/>
          <a:p>
            <a:r>
              <a:rPr lang="en-US" dirty="0">
                <a:ln w="0"/>
                <a:effectLst>
                  <a:outerShdw blurRad="38100" dist="19050" dir="2700000" algn="tl" rotWithShape="0">
                    <a:schemeClr val="dk1">
                      <a:alpha val="40000"/>
                    </a:schemeClr>
                  </a:outerShdw>
                </a:effectLst>
              </a:rPr>
              <a:t>Fusing Dead-Reckoning and Distance Estimates</a:t>
            </a:r>
          </a:p>
        </p:txBody>
      </p:sp>
      <p:sp>
        <p:nvSpPr>
          <p:cNvPr id="4" name="Slide Number Placeholder 3">
            <a:extLst>
              <a:ext uri="{FF2B5EF4-FFF2-40B4-BE49-F238E27FC236}">
                <a16:creationId xmlns:a16="http://schemas.microsoft.com/office/drawing/2014/main" id="{4A4812DA-A0AF-B04C-8862-DF8F9501F4C6}"/>
              </a:ext>
            </a:extLst>
          </p:cNvPr>
          <p:cNvSpPr>
            <a:spLocks noGrp="1"/>
          </p:cNvSpPr>
          <p:nvPr>
            <p:ph type="sldNum" sz="quarter" idx="12"/>
          </p:nvPr>
        </p:nvSpPr>
        <p:spPr/>
        <p:txBody>
          <a:bodyPr/>
          <a:lstStyle/>
          <a:p>
            <a:fld id="{088FEC65-D79E-4DCE-A549-ACBEE94ABE9E}" type="slidenum">
              <a:rPr lang="en-US" smtClean="0"/>
              <a:t>15</a:t>
            </a:fld>
            <a:endParaRPr lang="en-US"/>
          </a:p>
        </p:txBody>
      </p:sp>
      <p:pic>
        <p:nvPicPr>
          <p:cNvPr id="11" name="Picture 10">
            <a:extLst>
              <a:ext uri="{FF2B5EF4-FFF2-40B4-BE49-F238E27FC236}">
                <a16:creationId xmlns:a16="http://schemas.microsoft.com/office/drawing/2014/main" id="{C4E0A95C-DAAA-CE4C-93F9-A4DFBFE9D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79" y="5789369"/>
            <a:ext cx="5359033" cy="1024835"/>
          </a:xfrm>
          <a:prstGeom prst="rect">
            <a:avLst/>
          </a:prstGeom>
        </p:spPr>
      </p:pic>
      <p:cxnSp>
        <p:nvCxnSpPr>
          <p:cNvPr id="13" name="Straight Connector 12">
            <a:extLst>
              <a:ext uri="{FF2B5EF4-FFF2-40B4-BE49-F238E27FC236}">
                <a16:creationId xmlns:a16="http://schemas.microsoft.com/office/drawing/2014/main" id="{0801A32D-FF3B-484E-8AAF-2F60114E8A29}"/>
              </a:ext>
            </a:extLst>
          </p:cNvPr>
          <p:cNvCxnSpPr/>
          <p:nvPr/>
        </p:nvCxnSpPr>
        <p:spPr>
          <a:xfrm flipV="1">
            <a:off x="3668361" y="2412106"/>
            <a:ext cx="3034395" cy="23134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0F90ED-CD3A-EA4E-BBA0-DB1D2D6FD896}"/>
              </a:ext>
            </a:extLst>
          </p:cNvPr>
          <p:cNvCxnSpPr/>
          <p:nvPr/>
        </p:nvCxnSpPr>
        <p:spPr>
          <a:xfrm flipV="1">
            <a:off x="2473596" y="4725562"/>
            <a:ext cx="1202198" cy="92538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D1C96C-4F41-4C47-BE7E-4B312CF7857B}"/>
              </a:ext>
            </a:extLst>
          </p:cNvPr>
          <p:cNvCxnSpPr/>
          <p:nvPr/>
        </p:nvCxnSpPr>
        <p:spPr>
          <a:xfrm flipV="1">
            <a:off x="4019918" y="4196774"/>
            <a:ext cx="3133662" cy="101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CC7DD3-4214-3E4C-B175-CBB57D88E085}"/>
              </a:ext>
            </a:extLst>
          </p:cNvPr>
          <p:cNvCxnSpPr/>
          <p:nvPr/>
        </p:nvCxnSpPr>
        <p:spPr>
          <a:xfrm flipV="1">
            <a:off x="2516530" y="5188254"/>
            <a:ext cx="1558565" cy="49987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4F471-2636-8842-B509-E3F114C8E061}"/>
              </a:ext>
            </a:extLst>
          </p:cNvPr>
          <p:cNvSpPr txBox="1"/>
          <p:nvPr/>
        </p:nvSpPr>
        <p:spPr>
          <a:xfrm rot="20423944">
            <a:off x="5142112" y="4687560"/>
            <a:ext cx="1137693" cy="461665"/>
          </a:xfrm>
          <a:prstGeom prst="rect">
            <a:avLst/>
          </a:prstGeom>
          <a:noFill/>
        </p:spPr>
        <p:txBody>
          <a:bodyPr wrap="square" rtlCol="0">
            <a:spAutoFit/>
          </a:bodyPr>
          <a:lstStyle/>
          <a:p>
            <a:r>
              <a:rPr lang="en-US" sz="2400" dirty="0"/>
              <a:t>(</a:t>
            </a:r>
            <a:r>
              <a:rPr lang="en-US" sz="2400" dirty="0" err="1"/>
              <a:t>x</a:t>
            </a:r>
            <a:r>
              <a:rPr lang="en-US" sz="2400" baseline="-25000" dirty="0" err="1"/>
              <a:t>t</a:t>
            </a:r>
            <a:r>
              <a:rPr lang="en-US" sz="2400" baseline="-25000" dirty="0"/>
              <a:t> </a:t>
            </a:r>
            <a:r>
              <a:rPr lang="en-US" sz="2400" dirty="0"/>
              <a:t>, </a:t>
            </a:r>
            <a:r>
              <a:rPr lang="en-US" sz="2400" dirty="0" err="1"/>
              <a:t>y</a:t>
            </a:r>
            <a:r>
              <a:rPr lang="en-US" sz="2400" baseline="-25000" dirty="0" err="1"/>
              <a:t>t</a:t>
            </a:r>
            <a:r>
              <a:rPr lang="en-US" sz="2400" dirty="0"/>
              <a:t>)</a:t>
            </a:r>
          </a:p>
        </p:txBody>
      </p:sp>
      <p:sp>
        <p:nvSpPr>
          <p:cNvPr id="18" name="TextBox 17">
            <a:extLst>
              <a:ext uri="{FF2B5EF4-FFF2-40B4-BE49-F238E27FC236}">
                <a16:creationId xmlns:a16="http://schemas.microsoft.com/office/drawing/2014/main" id="{5C28904F-7426-584F-8207-411C890F542F}"/>
              </a:ext>
            </a:extLst>
          </p:cNvPr>
          <p:cNvSpPr txBox="1"/>
          <p:nvPr/>
        </p:nvSpPr>
        <p:spPr>
          <a:xfrm rot="20485156">
            <a:off x="6045742" y="4253989"/>
            <a:ext cx="1549002" cy="461665"/>
          </a:xfrm>
          <a:prstGeom prst="rect">
            <a:avLst/>
          </a:prstGeom>
          <a:noFill/>
        </p:spPr>
        <p:txBody>
          <a:bodyPr wrap="square" rtlCol="0">
            <a:spAutoFit/>
          </a:bodyPr>
          <a:lstStyle/>
          <a:p>
            <a:r>
              <a:rPr lang="en-US" sz="2400" dirty="0"/>
              <a:t>(x</a:t>
            </a:r>
            <a:r>
              <a:rPr lang="en-US" sz="2400" baseline="-25000" dirty="0"/>
              <a:t>t+1</a:t>
            </a:r>
            <a:r>
              <a:rPr lang="en-US" sz="2400" dirty="0"/>
              <a:t>, y</a:t>
            </a:r>
            <a:r>
              <a:rPr lang="en-US" sz="2400" baseline="-25000" dirty="0"/>
              <a:t>t+1</a:t>
            </a:r>
            <a:r>
              <a:rPr lang="en-US" sz="2400" dirty="0"/>
              <a:t>)</a:t>
            </a:r>
          </a:p>
        </p:txBody>
      </p:sp>
      <p:cxnSp>
        <p:nvCxnSpPr>
          <p:cNvPr id="19" name="Straight Connector 18">
            <a:extLst>
              <a:ext uri="{FF2B5EF4-FFF2-40B4-BE49-F238E27FC236}">
                <a16:creationId xmlns:a16="http://schemas.microsoft.com/office/drawing/2014/main" id="{643725DD-444F-6848-B7CA-8B7E90681ACA}"/>
              </a:ext>
            </a:extLst>
          </p:cNvPr>
          <p:cNvCxnSpPr>
            <a:cxnSpLocks/>
          </p:cNvCxnSpPr>
          <p:nvPr/>
        </p:nvCxnSpPr>
        <p:spPr>
          <a:xfrm>
            <a:off x="5092668" y="3667981"/>
            <a:ext cx="606239" cy="9259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22FC30-60C6-624E-B013-9FA48383D60A}"/>
              </a:ext>
            </a:extLst>
          </p:cNvPr>
          <p:cNvCxnSpPr>
            <a:cxnSpLocks/>
            <a:endCxn id="18" idx="0"/>
          </p:cNvCxnSpPr>
          <p:nvPr/>
        </p:nvCxnSpPr>
        <p:spPr>
          <a:xfrm>
            <a:off x="5935267" y="3041719"/>
            <a:ext cx="811423" cy="1224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4E42DF-6455-F149-AEC9-C7F50ED13F28}"/>
              </a:ext>
            </a:extLst>
          </p:cNvPr>
          <p:cNvSpPr txBox="1"/>
          <p:nvPr/>
        </p:nvSpPr>
        <p:spPr>
          <a:xfrm>
            <a:off x="5479089" y="3932378"/>
            <a:ext cx="360996" cy="461665"/>
          </a:xfrm>
          <a:prstGeom prst="rect">
            <a:avLst/>
          </a:prstGeom>
          <a:noFill/>
        </p:spPr>
        <p:txBody>
          <a:bodyPr wrap="none" rtlCol="0">
            <a:spAutoFit/>
          </a:bodyPr>
          <a:lstStyle/>
          <a:p>
            <a:r>
              <a:rPr lang="en-US" sz="2400" dirty="0" err="1"/>
              <a:t>r</a:t>
            </a:r>
            <a:r>
              <a:rPr lang="en-US" sz="2400" baseline="-25000" dirty="0" err="1"/>
              <a:t>t</a:t>
            </a:r>
            <a:endParaRPr lang="en-US" sz="2400" dirty="0"/>
          </a:p>
        </p:txBody>
      </p:sp>
      <p:sp>
        <p:nvSpPr>
          <p:cNvPr id="22" name="TextBox 21">
            <a:extLst>
              <a:ext uri="{FF2B5EF4-FFF2-40B4-BE49-F238E27FC236}">
                <a16:creationId xmlns:a16="http://schemas.microsoft.com/office/drawing/2014/main" id="{2A107CCE-66CB-DC4F-89B0-AEA8493BB35E}"/>
              </a:ext>
            </a:extLst>
          </p:cNvPr>
          <p:cNvSpPr txBox="1"/>
          <p:nvPr/>
        </p:nvSpPr>
        <p:spPr>
          <a:xfrm>
            <a:off x="6411452" y="3374628"/>
            <a:ext cx="567784" cy="461665"/>
          </a:xfrm>
          <a:prstGeom prst="rect">
            <a:avLst/>
          </a:prstGeom>
          <a:noFill/>
        </p:spPr>
        <p:txBody>
          <a:bodyPr wrap="none" rtlCol="0">
            <a:spAutoFit/>
          </a:bodyPr>
          <a:lstStyle/>
          <a:p>
            <a:r>
              <a:rPr lang="en-US" sz="2400" dirty="0"/>
              <a:t>r</a:t>
            </a:r>
            <a:r>
              <a:rPr lang="en-US" sz="2400" baseline="-25000" dirty="0"/>
              <a:t>t+1</a:t>
            </a:r>
            <a:endParaRPr lang="en-US" sz="2400" dirty="0"/>
          </a:p>
        </p:txBody>
      </p:sp>
      <p:sp>
        <p:nvSpPr>
          <p:cNvPr id="23" name="TextBox 22">
            <a:extLst>
              <a:ext uri="{FF2B5EF4-FFF2-40B4-BE49-F238E27FC236}">
                <a16:creationId xmlns:a16="http://schemas.microsoft.com/office/drawing/2014/main" id="{86584D4A-1569-8840-BC3C-CC173B76B3A7}"/>
              </a:ext>
            </a:extLst>
          </p:cNvPr>
          <p:cNvSpPr txBox="1"/>
          <p:nvPr/>
        </p:nvSpPr>
        <p:spPr>
          <a:xfrm>
            <a:off x="6853672" y="2279908"/>
            <a:ext cx="736677" cy="461665"/>
          </a:xfrm>
          <a:prstGeom prst="rect">
            <a:avLst/>
          </a:prstGeom>
          <a:noFill/>
        </p:spPr>
        <p:txBody>
          <a:bodyPr wrap="none" rtlCol="0">
            <a:spAutoFit/>
          </a:bodyPr>
          <a:lstStyle/>
          <a:p>
            <a:r>
              <a:rPr lang="en-US" sz="2400" dirty="0"/>
              <a:t>Wall</a:t>
            </a:r>
          </a:p>
        </p:txBody>
      </p:sp>
      <p:sp>
        <p:nvSpPr>
          <p:cNvPr id="24" name="TextBox 23">
            <a:extLst>
              <a:ext uri="{FF2B5EF4-FFF2-40B4-BE49-F238E27FC236}">
                <a16:creationId xmlns:a16="http://schemas.microsoft.com/office/drawing/2014/main" id="{C37AF187-9D94-B946-86E4-22CC0540CAC5}"/>
              </a:ext>
            </a:extLst>
          </p:cNvPr>
          <p:cNvSpPr txBox="1"/>
          <p:nvPr/>
        </p:nvSpPr>
        <p:spPr>
          <a:xfrm>
            <a:off x="7368900" y="3900517"/>
            <a:ext cx="1251240" cy="830997"/>
          </a:xfrm>
          <a:prstGeom prst="rect">
            <a:avLst/>
          </a:prstGeom>
          <a:noFill/>
        </p:spPr>
        <p:txBody>
          <a:bodyPr wrap="none" rtlCol="0">
            <a:spAutoFit/>
          </a:bodyPr>
          <a:lstStyle/>
          <a:p>
            <a:r>
              <a:rPr lang="en-US" sz="2400" dirty="0"/>
              <a:t>Walking </a:t>
            </a:r>
          </a:p>
          <a:p>
            <a:r>
              <a:rPr lang="en-US" sz="2400" dirty="0"/>
              <a:t>Path</a:t>
            </a:r>
          </a:p>
        </p:txBody>
      </p:sp>
      <p:cxnSp>
        <p:nvCxnSpPr>
          <p:cNvPr id="25" name="Straight Connector 24">
            <a:extLst>
              <a:ext uri="{FF2B5EF4-FFF2-40B4-BE49-F238E27FC236}">
                <a16:creationId xmlns:a16="http://schemas.microsoft.com/office/drawing/2014/main" id="{99CABF43-A215-8345-8148-56A74B4AE9F8}"/>
              </a:ext>
            </a:extLst>
          </p:cNvPr>
          <p:cNvCxnSpPr/>
          <p:nvPr/>
        </p:nvCxnSpPr>
        <p:spPr>
          <a:xfrm rot="16200000" flipH="1">
            <a:off x="4937708" y="3748133"/>
            <a:ext cx="132201" cy="104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0F5706-FC70-8B4D-9AFC-6FA36C8C32B7}"/>
              </a:ext>
            </a:extLst>
          </p:cNvPr>
          <p:cNvCxnSpPr/>
          <p:nvPr/>
        </p:nvCxnSpPr>
        <p:spPr>
          <a:xfrm flipV="1">
            <a:off x="5092484" y="3800180"/>
            <a:ext cx="86696" cy="660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1ABBDB-EE83-D043-AD8C-A6B73B5EACCA}"/>
              </a:ext>
            </a:extLst>
          </p:cNvPr>
          <p:cNvCxnSpPr/>
          <p:nvPr/>
        </p:nvCxnSpPr>
        <p:spPr>
          <a:xfrm rot="16200000" flipH="1">
            <a:off x="5760446" y="3219344"/>
            <a:ext cx="132201" cy="104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0EF44D-3C33-5C44-9360-5847E9239467}"/>
              </a:ext>
            </a:extLst>
          </p:cNvPr>
          <p:cNvCxnSpPr/>
          <p:nvPr/>
        </p:nvCxnSpPr>
        <p:spPr>
          <a:xfrm flipV="1">
            <a:off x="5915222" y="3271391"/>
            <a:ext cx="86696" cy="660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FB9F3BC-4072-ED44-A6D9-85D2F8F8B471}"/>
              </a:ext>
            </a:extLst>
          </p:cNvPr>
          <p:cNvSpPr txBox="1"/>
          <p:nvPr/>
        </p:nvSpPr>
        <p:spPr>
          <a:xfrm rot="19439688">
            <a:off x="4113774" y="3398655"/>
            <a:ext cx="1144224" cy="461665"/>
          </a:xfrm>
          <a:prstGeom prst="rect">
            <a:avLst/>
          </a:prstGeom>
          <a:noFill/>
        </p:spPr>
        <p:txBody>
          <a:bodyPr wrap="none" rtlCol="0">
            <a:spAutoFit/>
          </a:bodyPr>
          <a:lstStyle/>
          <a:p>
            <a:r>
              <a:rPr lang="en-US" sz="2400" dirty="0"/>
              <a:t>(</a:t>
            </a:r>
            <a:r>
              <a:rPr lang="en-US" sz="2400" dirty="0" err="1"/>
              <a:t>x’</a:t>
            </a:r>
            <a:r>
              <a:rPr lang="en-US" sz="2400" baseline="-25000" dirty="0" err="1"/>
              <a:t>t</a:t>
            </a:r>
            <a:r>
              <a:rPr lang="en-US" sz="2400" baseline="-25000" dirty="0"/>
              <a:t> </a:t>
            </a:r>
            <a:r>
              <a:rPr lang="en-US" sz="2400" dirty="0"/>
              <a:t>, </a:t>
            </a:r>
            <a:r>
              <a:rPr lang="en-US" sz="2400" dirty="0" err="1"/>
              <a:t>y’</a:t>
            </a:r>
            <a:r>
              <a:rPr lang="en-US" sz="2400" baseline="-25000" dirty="0" err="1"/>
              <a:t>t</a:t>
            </a:r>
            <a:r>
              <a:rPr lang="en-US" sz="2400" dirty="0"/>
              <a:t>)</a:t>
            </a:r>
          </a:p>
        </p:txBody>
      </p:sp>
      <p:sp>
        <p:nvSpPr>
          <p:cNvPr id="30" name="TextBox 29">
            <a:extLst>
              <a:ext uri="{FF2B5EF4-FFF2-40B4-BE49-F238E27FC236}">
                <a16:creationId xmlns:a16="http://schemas.microsoft.com/office/drawing/2014/main" id="{953F4AF8-F5CE-DE4B-A677-2B042F9800B9}"/>
              </a:ext>
            </a:extLst>
          </p:cNvPr>
          <p:cNvSpPr txBox="1"/>
          <p:nvPr/>
        </p:nvSpPr>
        <p:spPr>
          <a:xfrm rot="19439688">
            <a:off x="4952758" y="2502094"/>
            <a:ext cx="1557799" cy="461665"/>
          </a:xfrm>
          <a:prstGeom prst="rect">
            <a:avLst/>
          </a:prstGeom>
          <a:noFill/>
        </p:spPr>
        <p:txBody>
          <a:bodyPr wrap="none" rtlCol="0">
            <a:spAutoFit/>
          </a:bodyPr>
          <a:lstStyle/>
          <a:p>
            <a:r>
              <a:rPr lang="en-US" sz="2400" dirty="0"/>
              <a:t>(x’</a:t>
            </a:r>
            <a:r>
              <a:rPr lang="en-US" sz="2400" baseline="-25000" dirty="0"/>
              <a:t>t+1 </a:t>
            </a:r>
            <a:r>
              <a:rPr lang="en-US" sz="2400" dirty="0"/>
              <a:t>, y’</a:t>
            </a:r>
            <a:r>
              <a:rPr lang="en-US" sz="2400" baseline="-25000" dirty="0"/>
              <a:t>t+1</a:t>
            </a:r>
            <a:r>
              <a:rPr lang="en-US" sz="2400" dirty="0"/>
              <a:t>)</a:t>
            </a:r>
          </a:p>
        </p:txBody>
      </p:sp>
      <p:sp>
        <p:nvSpPr>
          <p:cNvPr id="37" name="5-Point Star 36">
            <a:extLst>
              <a:ext uri="{FF2B5EF4-FFF2-40B4-BE49-F238E27FC236}">
                <a16:creationId xmlns:a16="http://schemas.microsoft.com/office/drawing/2014/main" id="{E1627E32-9178-5643-ABC0-46BDA63FE091}"/>
              </a:ext>
            </a:extLst>
          </p:cNvPr>
          <p:cNvSpPr/>
          <p:nvPr/>
        </p:nvSpPr>
        <p:spPr>
          <a:xfrm>
            <a:off x="5616244" y="4593917"/>
            <a:ext cx="216315" cy="13164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4B469A83-4176-B44B-A451-F797D1E56E58}"/>
              </a:ext>
            </a:extLst>
          </p:cNvPr>
          <p:cNvSpPr/>
          <p:nvPr/>
        </p:nvSpPr>
        <p:spPr>
          <a:xfrm>
            <a:off x="6647680" y="4233441"/>
            <a:ext cx="216315" cy="13164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c 38">
            <a:extLst>
              <a:ext uri="{FF2B5EF4-FFF2-40B4-BE49-F238E27FC236}">
                <a16:creationId xmlns:a16="http://schemas.microsoft.com/office/drawing/2014/main" id="{5C835815-E577-FB4B-BB85-6623B2129BB8}"/>
              </a:ext>
            </a:extLst>
          </p:cNvPr>
          <p:cNvSpPr/>
          <p:nvPr/>
        </p:nvSpPr>
        <p:spPr>
          <a:xfrm>
            <a:off x="2832441" y="5135381"/>
            <a:ext cx="560717" cy="560717"/>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0" name="TextBox 90">
            <a:extLst>
              <a:ext uri="{FF2B5EF4-FFF2-40B4-BE49-F238E27FC236}">
                <a16:creationId xmlns:a16="http://schemas.microsoft.com/office/drawing/2014/main" id="{DEFB7F9F-988C-3B4E-918B-E5852E0A16A9}"/>
              </a:ext>
            </a:extLst>
          </p:cNvPr>
          <p:cNvSpPr txBox="1"/>
          <p:nvPr/>
        </p:nvSpPr>
        <p:spPr>
          <a:xfrm>
            <a:off x="3305762" y="4944617"/>
            <a:ext cx="37542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2800" dirty="0"/>
              <a:t>θ</a:t>
            </a:r>
            <a:endParaRPr lang="en-US" sz="2800" dirty="0"/>
          </a:p>
        </p:txBody>
      </p:sp>
      <p:sp>
        <p:nvSpPr>
          <p:cNvPr id="43" name="TextBox 42">
            <a:extLst>
              <a:ext uri="{FF2B5EF4-FFF2-40B4-BE49-F238E27FC236}">
                <a16:creationId xmlns:a16="http://schemas.microsoft.com/office/drawing/2014/main" id="{54DA3272-DA1D-604C-B74B-75EEC6637ABF}"/>
              </a:ext>
            </a:extLst>
          </p:cNvPr>
          <p:cNvSpPr txBox="1"/>
          <p:nvPr/>
        </p:nvSpPr>
        <p:spPr>
          <a:xfrm>
            <a:off x="861338" y="1672122"/>
            <a:ext cx="5964710" cy="584775"/>
          </a:xfrm>
          <a:prstGeom prst="rect">
            <a:avLst/>
          </a:prstGeom>
          <a:noFill/>
        </p:spPr>
        <p:txBody>
          <a:bodyPr wrap="none" rtlCol="0">
            <a:spAutoFit/>
          </a:bodyPr>
          <a:lstStyle/>
          <a:p>
            <a:r>
              <a:rPr lang="en-US" sz="3200" dirty="0"/>
              <a:t>From FMCW and dead-reckoning,  </a:t>
            </a:r>
          </a:p>
        </p:txBody>
      </p:sp>
      <p:sp>
        <p:nvSpPr>
          <p:cNvPr id="44" name="TextBox 43">
            <a:extLst>
              <a:ext uri="{FF2B5EF4-FFF2-40B4-BE49-F238E27FC236}">
                <a16:creationId xmlns:a16="http://schemas.microsoft.com/office/drawing/2014/main" id="{08470D84-2F43-3A47-B1B9-7B357CDE13D8}"/>
              </a:ext>
            </a:extLst>
          </p:cNvPr>
          <p:cNvSpPr txBox="1"/>
          <p:nvPr/>
        </p:nvSpPr>
        <p:spPr>
          <a:xfrm>
            <a:off x="6707280" y="1690692"/>
            <a:ext cx="1903320" cy="584775"/>
          </a:xfrm>
          <a:prstGeom prst="rect">
            <a:avLst/>
          </a:prstGeom>
          <a:noFill/>
        </p:spPr>
        <p:txBody>
          <a:bodyPr wrap="square" rtlCol="0">
            <a:spAutoFit/>
          </a:bodyPr>
          <a:lstStyle/>
          <a:p>
            <a:r>
              <a:rPr lang="en-US" sz="3200" dirty="0"/>
              <a:t>(</a:t>
            </a:r>
            <a:r>
              <a:rPr lang="en-US" sz="3200" dirty="0" err="1"/>
              <a:t>x</a:t>
            </a:r>
            <a:r>
              <a:rPr lang="en-US" sz="3200" baseline="-25000" dirty="0" err="1"/>
              <a:t>t</a:t>
            </a:r>
            <a:r>
              <a:rPr lang="en-US" sz="3200" baseline="-25000" dirty="0"/>
              <a:t> </a:t>
            </a:r>
            <a:r>
              <a:rPr lang="en-US" sz="3200" dirty="0"/>
              <a:t>, </a:t>
            </a:r>
            <a:r>
              <a:rPr lang="en-US" sz="3200" dirty="0" err="1"/>
              <a:t>y</a:t>
            </a:r>
            <a:r>
              <a:rPr lang="en-US" sz="3200" baseline="-25000" dirty="0" err="1"/>
              <a:t>t</a:t>
            </a:r>
            <a:r>
              <a:rPr lang="en-US" sz="3200" baseline="-25000" dirty="0"/>
              <a:t>,  </a:t>
            </a:r>
            <a:r>
              <a:rPr lang="en-US" sz="3200" dirty="0" err="1"/>
              <a:t>r</a:t>
            </a:r>
            <a:r>
              <a:rPr lang="en-US" sz="3200" baseline="-25000" dirty="0" err="1"/>
              <a:t>t</a:t>
            </a:r>
            <a:r>
              <a:rPr lang="en-US" sz="3200" dirty="0"/>
              <a:t>)</a:t>
            </a:r>
          </a:p>
        </p:txBody>
      </p:sp>
      <p:cxnSp>
        <p:nvCxnSpPr>
          <p:cNvPr id="46" name="Curved Connector 45">
            <a:extLst>
              <a:ext uri="{FF2B5EF4-FFF2-40B4-BE49-F238E27FC236}">
                <a16:creationId xmlns:a16="http://schemas.microsoft.com/office/drawing/2014/main" id="{00553CDA-DFA3-D848-9D3C-5D76AC7480EE}"/>
              </a:ext>
            </a:extLst>
          </p:cNvPr>
          <p:cNvCxnSpPr>
            <a:cxnSpLocks/>
          </p:cNvCxnSpPr>
          <p:nvPr/>
        </p:nvCxnSpPr>
        <p:spPr>
          <a:xfrm>
            <a:off x="6045725" y="4556457"/>
            <a:ext cx="818270" cy="7845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204ABB1F-0ACF-4040-9253-06C1845BFD3B}"/>
              </a:ext>
            </a:extLst>
          </p:cNvPr>
          <p:cNvCxnSpPr>
            <a:cxnSpLocks/>
          </p:cNvCxnSpPr>
          <p:nvPr/>
        </p:nvCxnSpPr>
        <p:spPr>
          <a:xfrm rot="16200000" flipH="1">
            <a:off x="5952784" y="3075700"/>
            <a:ext cx="1966879" cy="15649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833B7D0-60A5-BB46-BB13-AD727C1D5579}"/>
              </a:ext>
            </a:extLst>
          </p:cNvPr>
          <p:cNvSpPr txBox="1"/>
          <p:nvPr/>
        </p:nvSpPr>
        <p:spPr>
          <a:xfrm>
            <a:off x="6884208" y="5192867"/>
            <a:ext cx="593432" cy="523220"/>
          </a:xfrm>
          <a:prstGeom prst="rect">
            <a:avLst/>
          </a:prstGeom>
          <a:noFill/>
        </p:spPr>
        <p:txBody>
          <a:bodyPr wrap="none" rtlCol="0">
            <a:spAutoFit/>
          </a:bodyPr>
          <a:lstStyle/>
          <a:p>
            <a:r>
              <a:rPr lang="en-US" sz="2800" dirty="0"/>
              <a:t>m</a:t>
            </a:r>
            <a:r>
              <a:rPr lang="en-US" sz="2800" baseline="-25000" dirty="0"/>
              <a:t>1</a:t>
            </a:r>
            <a:endParaRPr lang="en-US" sz="2800" dirty="0"/>
          </a:p>
        </p:txBody>
      </p:sp>
      <p:sp>
        <p:nvSpPr>
          <p:cNvPr id="49" name="TextBox 48">
            <a:extLst>
              <a:ext uri="{FF2B5EF4-FFF2-40B4-BE49-F238E27FC236}">
                <a16:creationId xmlns:a16="http://schemas.microsoft.com/office/drawing/2014/main" id="{54918413-4B44-844E-9393-D2F3C41C6899}"/>
              </a:ext>
            </a:extLst>
          </p:cNvPr>
          <p:cNvSpPr txBox="1"/>
          <p:nvPr/>
        </p:nvSpPr>
        <p:spPr>
          <a:xfrm>
            <a:off x="7725299" y="4711451"/>
            <a:ext cx="593432" cy="523220"/>
          </a:xfrm>
          <a:prstGeom prst="rect">
            <a:avLst/>
          </a:prstGeom>
          <a:noFill/>
        </p:spPr>
        <p:txBody>
          <a:bodyPr wrap="none" rtlCol="0">
            <a:spAutoFit/>
          </a:bodyPr>
          <a:lstStyle/>
          <a:p>
            <a:r>
              <a:rPr lang="en-US" sz="2800" dirty="0"/>
              <a:t>m</a:t>
            </a:r>
            <a:r>
              <a:rPr lang="en-US" sz="2800" baseline="-25000" dirty="0"/>
              <a:t>2</a:t>
            </a:r>
            <a:endParaRPr lang="en-US" sz="2800" dirty="0"/>
          </a:p>
        </p:txBody>
      </p:sp>
      <p:pic>
        <p:nvPicPr>
          <p:cNvPr id="54" name="Picture 53">
            <a:extLst>
              <a:ext uri="{FF2B5EF4-FFF2-40B4-BE49-F238E27FC236}">
                <a16:creationId xmlns:a16="http://schemas.microsoft.com/office/drawing/2014/main" id="{187455CF-7971-324C-9097-C8C6DECB8ACF}"/>
              </a:ext>
            </a:extLst>
          </p:cNvPr>
          <p:cNvPicPr>
            <a:picLocks noChangeAspect="1"/>
          </p:cNvPicPr>
          <p:nvPr/>
        </p:nvPicPr>
        <p:blipFill rotWithShape="1">
          <a:blip r:embed="rId4">
            <a:extLst>
              <a:ext uri="{28A0092B-C50C-407E-A947-70E740481C1C}">
                <a14:useLocalDpi xmlns:a14="http://schemas.microsoft.com/office/drawing/2010/main" val="0"/>
              </a:ext>
            </a:extLst>
          </a:blip>
          <a:srcRect r="54651" b="28188"/>
          <a:stretch/>
        </p:blipFill>
        <p:spPr>
          <a:xfrm>
            <a:off x="6884208" y="6077858"/>
            <a:ext cx="3809110" cy="466463"/>
          </a:xfrm>
          <a:prstGeom prst="rect">
            <a:avLst/>
          </a:prstGeom>
        </p:spPr>
      </p:pic>
      <p:sp>
        <p:nvSpPr>
          <p:cNvPr id="56" name="TextBox 55">
            <a:extLst>
              <a:ext uri="{FF2B5EF4-FFF2-40B4-BE49-F238E27FC236}">
                <a16:creationId xmlns:a16="http://schemas.microsoft.com/office/drawing/2014/main" id="{BE42ED35-4B23-D347-AC94-C4AEF0DAE5DC}"/>
              </a:ext>
            </a:extLst>
          </p:cNvPr>
          <p:cNvSpPr txBox="1"/>
          <p:nvPr/>
        </p:nvSpPr>
        <p:spPr>
          <a:xfrm>
            <a:off x="8595397" y="1721315"/>
            <a:ext cx="3253327" cy="646331"/>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600" dirty="0"/>
              <a:t>Wall Association</a:t>
            </a:r>
          </a:p>
        </p:txBody>
      </p:sp>
      <p:sp>
        <p:nvSpPr>
          <p:cNvPr id="60" name="Down Arrow 59">
            <a:extLst>
              <a:ext uri="{FF2B5EF4-FFF2-40B4-BE49-F238E27FC236}">
                <a16:creationId xmlns:a16="http://schemas.microsoft.com/office/drawing/2014/main" id="{400DF6C4-7B0F-E240-90A5-3328E6404A75}"/>
              </a:ext>
            </a:extLst>
          </p:cNvPr>
          <p:cNvSpPr/>
          <p:nvPr/>
        </p:nvSpPr>
        <p:spPr>
          <a:xfrm>
            <a:off x="9952429" y="2587617"/>
            <a:ext cx="515815" cy="6094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F172CCB-EAD8-7746-9E5B-ABD8AE007BCE}"/>
              </a:ext>
            </a:extLst>
          </p:cNvPr>
          <p:cNvSpPr txBox="1"/>
          <p:nvPr/>
        </p:nvSpPr>
        <p:spPr>
          <a:xfrm>
            <a:off x="8587154" y="3528403"/>
            <a:ext cx="3511410" cy="646331"/>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600" dirty="0"/>
              <a:t>Wall Co-ordinates</a:t>
            </a:r>
          </a:p>
        </p:txBody>
      </p:sp>
      <p:sp>
        <p:nvSpPr>
          <p:cNvPr id="62" name="TextBox 61">
            <a:extLst>
              <a:ext uri="{FF2B5EF4-FFF2-40B4-BE49-F238E27FC236}">
                <a16:creationId xmlns:a16="http://schemas.microsoft.com/office/drawing/2014/main" id="{E50F38E3-DCEE-404C-99D7-2F240CC57DD8}"/>
              </a:ext>
            </a:extLst>
          </p:cNvPr>
          <p:cNvSpPr txBox="1"/>
          <p:nvPr/>
        </p:nvSpPr>
        <p:spPr>
          <a:xfrm>
            <a:off x="8566390" y="4638869"/>
            <a:ext cx="3128421" cy="1077218"/>
          </a:xfrm>
          <a:prstGeom prst="rect">
            <a:avLst/>
          </a:prstGeom>
          <a:noFill/>
        </p:spPr>
        <p:txBody>
          <a:bodyPr wrap="none" rtlCol="0">
            <a:spAutoFit/>
          </a:bodyPr>
          <a:lstStyle/>
          <a:p>
            <a:r>
              <a:rPr lang="en-US" sz="3200" dirty="0"/>
              <a:t>Similar Gradients </a:t>
            </a:r>
          </a:p>
          <a:p>
            <a:r>
              <a:rPr lang="en-US" sz="3200" dirty="0"/>
              <a:t>same Wall IDs</a:t>
            </a:r>
          </a:p>
        </p:txBody>
      </p:sp>
    </p:spTree>
    <p:extLst>
      <p:ext uri="{BB962C8B-B14F-4D97-AF65-F5344CB8AC3E}">
        <p14:creationId xmlns:p14="http://schemas.microsoft.com/office/powerpoint/2010/main" val="37606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fade">
                                      <p:cBhvr>
                                        <p:cTn id="114" dur="500"/>
                                        <p:tgtEl>
                                          <p:spTgt spid="6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2" grpId="0"/>
      <p:bldP spid="23" grpId="0"/>
      <p:bldP spid="24" grpId="0"/>
      <p:bldP spid="29" grpId="0"/>
      <p:bldP spid="30" grpId="0"/>
      <p:bldP spid="37" grpId="0" animBg="1"/>
      <p:bldP spid="38" grpId="0" animBg="1"/>
      <p:bldP spid="39" grpId="0" animBg="1"/>
      <p:bldP spid="40" grpId="0"/>
      <p:bldP spid="43" grpId="0"/>
      <p:bldP spid="44" grpId="0"/>
      <p:bldP spid="48" grpId="0"/>
      <p:bldP spid="49" grpId="0"/>
      <p:bldP spid="56" grpId="0" animBg="1"/>
      <p:bldP spid="60" grpId="0" animBg="1"/>
      <p:bldP spid="61" grpId="0"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741-AA6D-874E-AFCF-7771D7338F84}"/>
              </a:ext>
            </a:extLst>
          </p:cNvPr>
          <p:cNvSpPr>
            <a:spLocks noGrp="1"/>
          </p:cNvSpPr>
          <p:nvPr>
            <p:ph type="title"/>
          </p:nvPr>
        </p:nvSpPr>
        <p:spPr>
          <a:xfrm>
            <a:off x="838200" y="388620"/>
            <a:ext cx="10911840" cy="1302072"/>
          </a:xfrm>
        </p:spPr>
        <p:txBody>
          <a:bodyPr/>
          <a:lstStyle/>
          <a:p>
            <a:r>
              <a:rPr lang="en-US" dirty="0">
                <a:ln w="0"/>
                <a:effectLst>
                  <a:outerShdw blurRad="38100" dist="19050" dir="2700000" algn="tl" rotWithShape="0">
                    <a:schemeClr val="dk1">
                      <a:alpha val="40000"/>
                    </a:schemeClr>
                  </a:outerShdw>
                </a:effectLst>
              </a:rPr>
              <a:t>Geometric Constraints</a:t>
            </a:r>
          </a:p>
        </p:txBody>
      </p:sp>
      <p:pic>
        <p:nvPicPr>
          <p:cNvPr id="6" name="Content Placeholder 5">
            <a:extLst>
              <a:ext uri="{FF2B5EF4-FFF2-40B4-BE49-F238E27FC236}">
                <a16:creationId xmlns:a16="http://schemas.microsoft.com/office/drawing/2014/main" id="{51C1E105-B38F-7549-B3A1-ED71241468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02695" y="4973061"/>
            <a:ext cx="3620569" cy="1730586"/>
          </a:xfrm>
        </p:spPr>
      </p:pic>
      <p:sp>
        <p:nvSpPr>
          <p:cNvPr id="4" name="Slide Number Placeholder 3">
            <a:extLst>
              <a:ext uri="{FF2B5EF4-FFF2-40B4-BE49-F238E27FC236}">
                <a16:creationId xmlns:a16="http://schemas.microsoft.com/office/drawing/2014/main" id="{4A4812DA-A0AF-B04C-8862-DF8F9501F4C6}"/>
              </a:ext>
            </a:extLst>
          </p:cNvPr>
          <p:cNvSpPr>
            <a:spLocks noGrp="1"/>
          </p:cNvSpPr>
          <p:nvPr>
            <p:ph type="sldNum" sz="quarter" idx="12"/>
          </p:nvPr>
        </p:nvSpPr>
        <p:spPr/>
        <p:txBody>
          <a:bodyPr/>
          <a:lstStyle/>
          <a:p>
            <a:fld id="{088FEC65-D79E-4DCE-A549-ACBEE94ABE9E}" type="slidenum">
              <a:rPr lang="en-US" smtClean="0"/>
              <a:t>16</a:t>
            </a:fld>
            <a:endParaRPr lang="en-US"/>
          </a:p>
        </p:txBody>
      </p:sp>
      <p:pic>
        <p:nvPicPr>
          <p:cNvPr id="8" name="Picture 7">
            <a:extLst>
              <a:ext uri="{FF2B5EF4-FFF2-40B4-BE49-F238E27FC236}">
                <a16:creationId xmlns:a16="http://schemas.microsoft.com/office/drawing/2014/main" id="{737287C4-D419-8B46-91E6-241475307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219" y="2153837"/>
            <a:ext cx="3596107" cy="1746680"/>
          </a:xfrm>
          <a:prstGeom prst="rect">
            <a:avLst/>
          </a:prstGeom>
        </p:spPr>
      </p:pic>
      <p:cxnSp>
        <p:nvCxnSpPr>
          <p:cNvPr id="13" name="Straight Connector 12">
            <a:extLst>
              <a:ext uri="{FF2B5EF4-FFF2-40B4-BE49-F238E27FC236}">
                <a16:creationId xmlns:a16="http://schemas.microsoft.com/office/drawing/2014/main" id="{0801A32D-FF3B-484E-8AAF-2F60114E8A29}"/>
              </a:ext>
            </a:extLst>
          </p:cNvPr>
          <p:cNvCxnSpPr/>
          <p:nvPr/>
        </p:nvCxnSpPr>
        <p:spPr>
          <a:xfrm flipV="1">
            <a:off x="3668361" y="2412106"/>
            <a:ext cx="3034395" cy="23134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0F90ED-CD3A-EA4E-BBA0-DB1D2D6FD896}"/>
              </a:ext>
            </a:extLst>
          </p:cNvPr>
          <p:cNvCxnSpPr/>
          <p:nvPr/>
        </p:nvCxnSpPr>
        <p:spPr>
          <a:xfrm flipV="1">
            <a:off x="2473596" y="4725562"/>
            <a:ext cx="1202198" cy="92538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D1C96C-4F41-4C47-BE7E-4B312CF7857B}"/>
              </a:ext>
            </a:extLst>
          </p:cNvPr>
          <p:cNvCxnSpPr/>
          <p:nvPr/>
        </p:nvCxnSpPr>
        <p:spPr>
          <a:xfrm flipV="1">
            <a:off x="4019918" y="4196774"/>
            <a:ext cx="3133662" cy="101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CC7DD3-4214-3E4C-B175-CBB57D88E085}"/>
              </a:ext>
            </a:extLst>
          </p:cNvPr>
          <p:cNvCxnSpPr/>
          <p:nvPr/>
        </p:nvCxnSpPr>
        <p:spPr>
          <a:xfrm flipV="1">
            <a:off x="2516530" y="5188254"/>
            <a:ext cx="1558565" cy="49987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4F471-2636-8842-B509-E3F114C8E061}"/>
              </a:ext>
            </a:extLst>
          </p:cNvPr>
          <p:cNvSpPr txBox="1"/>
          <p:nvPr/>
        </p:nvSpPr>
        <p:spPr>
          <a:xfrm rot="20423944">
            <a:off x="5142112" y="4687560"/>
            <a:ext cx="1137693" cy="461665"/>
          </a:xfrm>
          <a:prstGeom prst="rect">
            <a:avLst/>
          </a:prstGeom>
          <a:noFill/>
        </p:spPr>
        <p:txBody>
          <a:bodyPr wrap="square" rtlCol="0">
            <a:spAutoFit/>
          </a:bodyPr>
          <a:lstStyle/>
          <a:p>
            <a:r>
              <a:rPr lang="en-US" sz="2400" dirty="0"/>
              <a:t>(</a:t>
            </a:r>
            <a:r>
              <a:rPr lang="en-US" sz="2400" dirty="0" err="1"/>
              <a:t>x</a:t>
            </a:r>
            <a:r>
              <a:rPr lang="en-US" sz="2400" baseline="-25000" dirty="0" err="1"/>
              <a:t>t</a:t>
            </a:r>
            <a:r>
              <a:rPr lang="en-US" sz="2400" baseline="-25000" dirty="0"/>
              <a:t> </a:t>
            </a:r>
            <a:r>
              <a:rPr lang="en-US" sz="2400" dirty="0"/>
              <a:t>, </a:t>
            </a:r>
            <a:r>
              <a:rPr lang="en-US" sz="2400" dirty="0" err="1"/>
              <a:t>y</a:t>
            </a:r>
            <a:r>
              <a:rPr lang="en-US" sz="2400" baseline="-25000" dirty="0" err="1"/>
              <a:t>t</a:t>
            </a:r>
            <a:r>
              <a:rPr lang="en-US" sz="2400" dirty="0"/>
              <a:t>)</a:t>
            </a:r>
          </a:p>
        </p:txBody>
      </p:sp>
      <p:sp>
        <p:nvSpPr>
          <p:cNvPr id="18" name="TextBox 17">
            <a:extLst>
              <a:ext uri="{FF2B5EF4-FFF2-40B4-BE49-F238E27FC236}">
                <a16:creationId xmlns:a16="http://schemas.microsoft.com/office/drawing/2014/main" id="{5C28904F-7426-584F-8207-411C890F542F}"/>
              </a:ext>
            </a:extLst>
          </p:cNvPr>
          <p:cNvSpPr txBox="1"/>
          <p:nvPr/>
        </p:nvSpPr>
        <p:spPr>
          <a:xfrm rot="20485156">
            <a:off x="6045742" y="4253989"/>
            <a:ext cx="1549002" cy="461665"/>
          </a:xfrm>
          <a:prstGeom prst="rect">
            <a:avLst/>
          </a:prstGeom>
          <a:noFill/>
        </p:spPr>
        <p:txBody>
          <a:bodyPr wrap="square" rtlCol="0">
            <a:spAutoFit/>
          </a:bodyPr>
          <a:lstStyle/>
          <a:p>
            <a:r>
              <a:rPr lang="en-US" sz="2400" dirty="0"/>
              <a:t>(x</a:t>
            </a:r>
            <a:r>
              <a:rPr lang="en-US" sz="2400" baseline="-25000" dirty="0"/>
              <a:t>t+1</a:t>
            </a:r>
            <a:r>
              <a:rPr lang="en-US" sz="2400" dirty="0"/>
              <a:t>, y</a:t>
            </a:r>
            <a:r>
              <a:rPr lang="en-US" sz="2400" baseline="-25000" dirty="0"/>
              <a:t>t+1</a:t>
            </a:r>
            <a:r>
              <a:rPr lang="en-US" sz="2400" dirty="0"/>
              <a:t>)</a:t>
            </a:r>
          </a:p>
        </p:txBody>
      </p:sp>
      <p:cxnSp>
        <p:nvCxnSpPr>
          <p:cNvPr id="19" name="Straight Connector 18">
            <a:extLst>
              <a:ext uri="{FF2B5EF4-FFF2-40B4-BE49-F238E27FC236}">
                <a16:creationId xmlns:a16="http://schemas.microsoft.com/office/drawing/2014/main" id="{643725DD-444F-6848-B7CA-8B7E90681ACA}"/>
              </a:ext>
            </a:extLst>
          </p:cNvPr>
          <p:cNvCxnSpPr>
            <a:cxnSpLocks/>
          </p:cNvCxnSpPr>
          <p:nvPr/>
        </p:nvCxnSpPr>
        <p:spPr>
          <a:xfrm>
            <a:off x="5092668" y="3667981"/>
            <a:ext cx="606239" cy="9259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22FC30-60C6-624E-B013-9FA48383D60A}"/>
              </a:ext>
            </a:extLst>
          </p:cNvPr>
          <p:cNvCxnSpPr>
            <a:cxnSpLocks/>
            <a:endCxn id="18" idx="0"/>
          </p:cNvCxnSpPr>
          <p:nvPr/>
        </p:nvCxnSpPr>
        <p:spPr>
          <a:xfrm>
            <a:off x="5935267" y="3041719"/>
            <a:ext cx="811423" cy="1224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4E42DF-6455-F149-AEC9-C7F50ED13F28}"/>
              </a:ext>
            </a:extLst>
          </p:cNvPr>
          <p:cNvSpPr txBox="1"/>
          <p:nvPr/>
        </p:nvSpPr>
        <p:spPr>
          <a:xfrm>
            <a:off x="5479089" y="3932378"/>
            <a:ext cx="360996" cy="461665"/>
          </a:xfrm>
          <a:prstGeom prst="rect">
            <a:avLst/>
          </a:prstGeom>
          <a:noFill/>
        </p:spPr>
        <p:txBody>
          <a:bodyPr wrap="none" rtlCol="0">
            <a:spAutoFit/>
          </a:bodyPr>
          <a:lstStyle/>
          <a:p>
            <a:r>
              <a:rPr lang="en-US" sz="2400" dirty="0" err="1"/>
              <a:t>r</a:t>
            </a:r>
            <a:r>
              <a:rPr lang="en-US" sz="2400" baseline="-25000" dirty="0" err="1"/>
              <a:t>t</a:t>
            </a:r>
            <a:endParaRPr lang="en-US" sz="2400" dirty="0"/>
          </a:p>
        </p:txBody>
      </p:sp>
      <p:sp>
        <p:nvSpPr>
          <p:cNvPr id="22" name="TextBox 21">
            <a:extLst>
              <a:ext uri="{FF2B5EF4-FFF2-40B4-BE49-F238E27FC236}">
                <a16:creationId xmlns:a16="http://schemas.microsoft.com/office/drawing/2014/main" id="{2A107CCE-66CB-DC4F-89B0-AEA8493BB35E}"/>
              </a:ext>
            </a:extLst>
          </p:cNvPr>
          <p:cNvSpPr txBox="1"/>
          <p:nvPr/>
        </p:nvSpPr>
        <p:spPr>
          <a:xfrm>
            <a:off x="6411452" y="3374628"/>
            <a:ext cx="567784" cy="461665"/>
          </a:xfrm>
          <a:prstGeom prst="rect">
            <a:avLst/>
          </a:prstGeom>
          <a:noFill/>
        </p:spPr>
        <p:txBody>
          <a:bodyPr wrap="none" rtlCol="0">
            <a:spAutoFit/>
          </a:bodyPr>
          <a:lstStyle/>
          <a:p>
            <a:r>
              <a:rPr lang="en-US" sz="2400" dirty="0"/>
              <a:t>r</a:t>
            </a:r>
            <a:r>
              <a:rPr lang="en-US" sz="2400" baseline="-25000" dirty="0"/>
              <a:t>t+1</a:t>
            </a:r>
            <a:endParaRPr lang="en-US" sz="2400" dirty="0"/>
          </a:p>
        </p:txBody>
      </p:sp>
      <p:sp>
        <p:nvSpPr>
          <p:cNvPr id="23" name="TextBox 22">
            <a:extLst>
              <a:ext uri="{FF2B5EF4-FFF2-40B4-BE49-F238E27FC236}">
                <a16:creationId xmlns:a16="http://schemas.microsoft.com/office/drawing/2014/main" id="{86584D4A-1569-8840-BC3C-CC173B76B3A7}"/>
              </a:ext>
            </a:extLst>
          </p:cNvPr>
          <p:cNvSpPr txBox="1"/>
          <p:nvPr/>
        </p:nvSpPr>
        <p:spPr>
          <a:xfrm>
            <a:off x="6853672" y="2279908"/>
            <a:ext cx="736677" cy="461665"/>
          </a:xfrm>
          <a:prstGeom prst="rect">
            <a:avLst/>
          </a:prstGeom>
          <a:noFill/>
        </p:spPr>
        <p:txBody>
          <a:bodyPr wrap="none" rtlCol="0">
            <a:spAutoFit/>
          </a:bodyPr>
          <a:lstStyle/>
          <a:p>
            <a:r>
              <a:rPr lang="en-US" sz="2400" dirty="0"/>
              <a:t>Wall</a:t>
            </a:r>
          </a:p>
        </p:txBody>
      </p:sp>
      <p:sp>
        <p:nvSpPr>
          <p:cNvPr id="24" name="TextBox 23">
            <a:extLst>
              <a:ext uri="{FF2B5EF4-FFF2-40B4-BE49-F238E27FC236}">
                <a16:creationId xmlns:a16="http://schemas.microsoft.com/office/drawing/2014/main" id="{C37AF187-9D94-B946-86E4-22CC0540CAC5}"/>
              </a:ext>
            </a:extLst>
          </p:cNvPr>
          <p:cNvSpPr txBox="1"/>
          <p:nvPr/>
        </p:nvSpPr>
        <p:spPr>
          <a:xfrm>
            <a:off x="7368900" y="3900517"/>
            <a:ext cx="1251240" cy="830997"/>
          </a:xfrm>
          <a:prstGeom prst="rect">
            <a:avLst/>
          </a:prstGeom>
          <a:noFill/>
        </p:spPr>
        <p:txBody>
          <a:bodyPr wrap="none" rtlCol="0">
            <a:spAutoFit/>
          </a:bodyPr>
          <a:lstStyle/>
          <a:p>
            <a:r>
              <a:rPr lang="en-US" sz="2400" dirty="0"/>
              <a:t>Walking </a:t>
            </a:r>
          </a:p>
          <a:p>
            <a:r>
              <a:rPr lang="en-US" sz="2400" dirty="0"/>
              <a:t>Path</a:t>
            </a:r>
          </a:p>
        </p:txBody>
      </p:sp>
      <p:cxnSp>
        <p:nvCxnSpPr>
          <p:cNvPr id="25" name="Straight Connector 24">
            <a:extLst>
              <a:ext uri="{FF2B5EF4-FFF2-40B4-BE49-F238E27FC236}">
                <a16:creationId xmlns:a16="http://schemas.microsoft.com/office/drawing/2014/main" id="{99CABF43-A215-8345-8148-56A74B4AE9F8}"/>
              </a:ext>
            </a:extLst>
          </p:cNvPr>
          <p:cNvCxnSpPr/>
          <p:nvPr/>
        </p:nvCxnSpPr>
        <p:spPr>
          <a:xfrm rot="16200000" flipH="1">
            <a:off x="4937708" y="3748133"/>
            <a:ext cx="132201" cy="104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0F5706-FC70-8B4D-9AFC-6FA36C8C32B7}"/>
              </a:ext>
            </a:extLst>
          </p:cNvPr>
          <p:cNvCxnSpPr/>
          <p:nvPr/>
        </p:nvCxnSpPr>
        <p:spPr>
          <a:xfrm flipV="1">
            <a:off x="5092484" y="3800180"/>
            <a:ext cx="86696" cy="660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1ABBDB-EE83-D043-AD8C-A6B73B5EACCA}"/>
              </a:ext>
            </a:extLst>
          </p:cNvPr>
          <p:cNvCxnSpPr/>
          <p:nvPr/>
        </p:nvCxnSpPr>
        <p:spPr>
          <a:xfrm rot="16200000" flipH="1">
            <a:off x="5760446" y="3219344"/>
            <a:ext cx="132201" cy="104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0EF44D-3C33-5C44-9360-5847E9239467}"/>
              </a:ext>
            </a:extLst>
          </p:cNvPr>
          <p:cNvCxnSpPr/>
          <p:nvPr/>
        </p:nvCxnSpPr>
        <p:spPr>
          <a:xfrm flipV="1">
            <a:off x="5915222" y="3271391"/>
            <a:ext cx="86696" cy="660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FB9F3BC-4072-ED44-A6D9-85D2F8F8B471}"/>
              </a:ext>
            </a:extLst>
          </p:cNvPr>
          <p:cNvSpPr txBox="1"/>
          <p:nvPr/>
        </p:nvSpPr>
        <p:spPr>
          <a:xfrm rot="19439688">
            <a:off x="4113774" y="3398655"/>
            <a:ext cx="1144224" cy="461665"/>
          </a:xfrm>
          <a:prstGeom prst="rect">
            <a:avLst/>
          </a:prstGeom>
          <a:noFill/>
        </p:spPr>
        <p:txBody>
          <a:bodyPr wrap="none" rtlCol="0">
            <a:spAutoFit/>
          </a:bodyPr>
          <a:lstStyle/>
          <a:p>
            <a:r>
              <a:rPr lang="en-US" sz="2400" dirty="0"/>
              <a:t>(</a:t>
            </a:r>
            <a:r>
              <a:rPr lang="en-US" sz="2400" dirty="0" err="1"/>
              <a:t>x’</a:t>
            </a:r>
            <a:r>
              <a:rPr lang="en-US" sz="2400" baseline="-25000" dirty="0" err="1"/>
              <a:t>t</a:t>
            </a:r>
            <a:r>
              <a:rPr lang="en-US" sz="2400" baseline="-25000" dirty="0"/>
              <a:t> </a:t>
            </a:r>
            <a:r>
              <a:rPr lang="en-US" sz="2400" dirty="0"/>
              <a:t>, </a:t>
            </a:r>
            <a:r>
              <a:rPr lang="en-US" sz="2400" dirty="0" err="1"/>
              <a:t>y’</a:t>
            </a:r>
            <a:r>
              <a:rPr lang="en-US" sz="2400" baseline="-25000" dirty="0" err="1"/>
              <a:t>t</a:t>
            </a:r>
            <a:r>
              <a:rPr lang="en-US" sz="2400" dirty="0"/>
              <a:t>)</a:t>
            </a:r>
          </a:p>
        </p:txBody>
      </p:sp>
      <p:sp>
        <p:nvSpPr>
          <p:cNvPr id="30" name="TextBox 29">
            <a:extLst>
              <a:ext uri="{FF2B5EF4-FFF2-40B4-BE49-F238E27FC236}">
                <a16:creationId xmlns:a16="http://schemas.microsoft.com/office/drawing/2014/main" id="{953F4AF8-F5CE-DE4B-A677-2B042F9800B9}"/>
              </a:ext>
            </a:extLst>
          </p:cNvPr>
          <p:cNvSpPr txBox="1"/>
          <p:nvPr/>
        </p:nvSpPr>
        <p:spPr>
          <a:xfrm rot="19439688">
            <a:off x="4952758" y="2502094"/>
            <a:ext cx="1557799" cy="461665"/>
          </a:xfrm>
          <a:prstGeom prst="rect">
            <a:avLst/>
          </a:prstGeom>
          <a:noFill/>
        </p:spPr>
        <p:txBody>
          <a:bodyPr wrap="none" rtlCol="0">
            <a:spAutoFit/>
          </a:bodyPr>
          <a:lstStyle/>
          <a:p>
            <a:r>
              <a:rPr lang="en-US" sz="2400" dirty="0"/>
              <a:t>(x’</a:t>
            </a:r>
            <a:r>
              <a:rPr lang="en-US" sz="2400" baseline="-25000" dirty="0"/>
              <a:t>t+1 </a:t>
            </a:r>
            <a:r>
              <a:rPr lang="en-US" sz="2400" dirty="0"/>
              <a:t>, y’</a:t>
            </a:r>
            <a:r>
              <a:rPr lang="en-US" sz="2400" baseline="-25000" dirty="0"/>
              <a:t>t+1</a:t>
            </a:r>
            <a:r>
              <a:rPr lang="en-US" sz="2400" dirty="0"/>
              <a:t>)</a:t>
            </a:r>
          </a:p>
        </p:txBody>
      </p:sp>
      <p:sp>
        <p:nvSpPr>
          <p:cNvPr id="37" name="5-Point Star 36">
            <a:extLst>
              <a:ext uri="{FF2B5EF4-FFF2-40B4-BE49-F238E27FC236}">
                <a16:creationId xmlns:a16="http://schemas.microsoft.com/office/drawing/2014/main" id="{E1627E32-9178-5643-ABC0-46BDA63FE091}"/>
              </a:ext>
            </a:extLst>
          </p:cNvPr>
          <p:cNvSpPr/>
          <p:nvPr/>
        </p:nvSpPr>
        <p:spPr>
          <a:xfrm>
            <a:off x="5616244" y="4593917"/>
            <a:ext cx="216315" cy="13164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4B469A83-4176-B44B-A451-F797D1E56E58}"/>
              </a:ext>
            </a:extLst>
          </p:cNvPr>
          <p:cNvSpPr/>
          <p:nvPr/>
        </p:nvSpPr>
        <p:spPr>
          <a:xfrm>
            <a:off x="6647680" y="4233441"/>
            <a:ext cx="216315" cy="13164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c 38">
            <a:extLst>
              <a:ext uri="{FF2B5EF4-FFF2-40B4-BE49-F238E27FC236}">
                <a16:creationId xmlns:a16="http://schemas.microsoft.com/office/drawing/2014/main" id="{5C835815-E577-FB4B-BB85-6623B2129BB8}"/>
              </a:ext>
            </a:extLst>
          </p:cNvPr>
          <p:cNvSpPr/>
          <p:nvPr/>
        </p:nvSpPr>
        <p:spPr>
          <a:xfrm>
            <a:off x="2832441" y="5135381"/>
            <a:ext cx="560717" cy="560717"/>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0" name="TextBox 90">
            <a:extLst>
              <a:ext uri="{FF2B5EF4-FFF2-40B4-BE49-F238E27FC236}">
                <a16:creationId xmlns:a16="http://schemas.microsoft.com/office/drawing/2014/main" id="{DEFB7F9F-988C-3B4E-918B-E5852E0A16A9}"/>
              </a:ext>
            </a:extLst>
          </p:cNvPr>
          <p:cNvSpPr txBox="1"/>
          <p:nvPr/>
        </p:nvSpPr>
        <p:spPr>
          <a:xfrm>
            <a:off x="3305762" y="4944617"/>
            <a:ext cx="37542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2800" dirty="0"/>
              <a:t>θ</a:t>
            </a:r>
            <a:endParaRPr lang="en-US" sz="2800" dirty="0"/>
          </a:p>
        </p:txBody>
      </p:sp>
      <p:cxnSp>
        <p:nvCxnSpPr>
          <p:cNvPr id="46" name="Curved Connector 45">
            <a:extLst>
              <a:ext uri="{FF2B5EF4-FFF2-40B4-BE49-F238E27FC236}">
                <a16:creationId xmlns:a16="http://schemas.microsoft.com/office/drawing/2014/main" id="{00553CDA-DFA3-D848-9D3C-5D76AC7480EE}"/>
              </a:ext>
            </a:extLst>
          </p:cNvPr>
          <p:cNvCxnSpPr>
            <a:cxnSpLocks/>
          </p:cNvCxnSpPr>
          <p:nvPr/>
        </p:nvCxnSpPr>
        <p:spPr>
          <a:xfrm>
            <a:off x="6045725" y="4556457"/>
            <a:ext cx="818270" cy="7845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204ABB1F-0ACF-4040-9253-06C1845BFD3B}"/>
              </a:ext>
            </a:extLst>
          </p:cNvPr>
          <p:cNvCxnSpPr>
            <a:cxnSpLocks/>
          </p:cNvCxnSpPr>
          <p:nvPr/>
        </p:nvCxnSpPr>
        <p:spPr>
          <a:xfrm rot="16200000" flipH="1">
            <a:off x="5952784" y="3075700"/>
            <a:ext cx="1966879" cy="15649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833B7D0-60A5-BB46-BB13-AD727C1D5579}"/>
              </a:ext>
            </a:extLst>
          </p:cNvPr>
          <p:cNvSpPr txBox="1"/>
          <p:nvPr/>
        </p:nvSpPr>
        <p:spPr>
          <a:xfrm>
            <a:off x="6884208" y="5192867"/>
            <a:ext cx="593432" cy="523220"/>
          </a:xfrm>
          <a:prstGeom prst="rect">
            <a:avLst/>
          </a:prstGeom>
          <a:noFill/>
        </p:spPr>
        <p:txBody>
          <a:bodyPr wrap="none" rtlCol="0">
            <a:spAutoFit/>
          </a:bodyPr>
          <a:lstStyle/>
          <a:p>
            <a:r>
              <a:rPr lang="en-US" sz="2800" dirty="0"/>
              <a:t>m</a:t>
            </a:r>
            <a:r>
              <a:rPr lang="en-US" sz="2800" baseline="-25000" dirty="0"/>
              <a:t>1</a:t>
            </a:r>
            <a:endParaRPr lang="en-US" sz="2800" dirty="0"/>
          </a:p>
        </p:txBody>
      </p:sp>
      <p:sp>
        <p:nvSpPr>
          <p:cNvPr id="49" name="TextBox 48">
            <a:extLst>
              <a:ext uri="{FF2B5EF4-FFF2-40B4-BE49-F238E27FC236}">
                <a16:creationId xmlns:a16="http://schemas.microsoft.com/office/drawing/2014/main" id="{54918413-4B44-844E-9393-D2F3C41C6899}"/>
              </a:ext>
            </a:extLst>
          </p:cNvPr>
          <p:cNvSpPr txBox="1"/>
          <p:nvPr/>
        </p:nvSpPr>
        <p:spPr>
          <a:xfrm>
            <a:off x="7725299" y="4711451"/>
            <a:ext cx="593432" cy="523220"/>
          </a:xfrm>
          <a:prstGeom prst="rect">
            <a:avLst/>
          </a:prstGeom>
          <a:noFill/>
        </p:spPr>
        <p:txBody>
          <a:bodyPr wrap="none" rtlCol="0">
            <a:spAutoFit/>
          </a:bodyPr>
          <a:lstStyle/>
          <a:p>
            <a:r>
              <a:rPr lang="en-US" sz="2800" dirty="0"/>
              <a:t>m</a:t>
            </a:r>
            <a:r>
              <a:rPr lang="en-US" sz="2800" baseline="-25000" dirty="0"/>
              <a:t>2</a:t>
            </a:r>
            <a:endParaRPr lang="en-US" sz="2800" dirty="0"/>
          </a:p>
        </p:txBody>
      </p:sp>
      <p:sp>
        <p:nvSpPr>
          <p:cNvPr id="56" name="TextBox 55">
            <a:extLst>
              <a:ext uri="{FF2B5EF4-FFF2-40B4-BE49-F238E27FC236}">
                <a16:creationId xmlns:a16="http://schemas.microsoft.com/office/drawing/2014/main" id="{BE42ED35-4B23-D347-AC94-C4AEF0DAE5DC}"/>
              </a:ext>
            </a:extLst>
          </p:cNvPr>
          <p:cNvSpPr txBox="1"/>
          <p:nvPr/>
        </p:nvSpPr>
        <p:spPr>
          <a:xfrm>
            <a:off x="593400" y="1927397"/>
            <a:ext cx="3511410" cy="646331"/>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600" dirty="0"/>
              <a:t>Wall Co-ordinates</a:t>
            </a:r>
          </a:p>
        </p:txBody>
      </p:sp>
      <p:sp>
        <p:nvSpPr>
          <p:cNvPr id="3" name="Oval 2">
            <a:extLst>
              <a:ext uri="{FF2B5EF4-FFF2-40B4-BE49-F238E27FC236}">
                <a16:creationId xmlns:a16="http://schemas.microsoft.com/office/drawing/2014/main" id="{8C3101DC-E204-D445-B902-84319F9E9DF8}"/>
              </a:ext>
            </a:extLst>
          </p:cNvPr>
          <p:cNvSpPr/>
          <p:nvPr/>
        </p:nvSpPr>
        <p:spPr>
          <a:xfrm>
            <a:off x="8491219" y="1927397"/>
            <a:ext cx="3596107" cy="1114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D680221-80BF-F849-B740-DAC5C4CE71D6}"/>
              </a:ext>
            </a:extLst>
          </p:cNvPr>
          <p:cNvSpPr txBox="1"/>
          <p:nvPr/>
        </p:nvSpPr>
        <p:spPr>
          <a:xfrm>
            <a:off x="9471371" y="1405556"/>
            <a:ext cx="1611339" cy="584775"/>
          </a:xfrm>
          <a:prstGeom prst="rect">
            <a:avLst/>
          </a:prstGeom>
          <a:noFill/>
        </p:spPr>
        <p:txBody>
          <a:bodyPr wrap="none" rtlCol="0">
            <a:spAutoFit/>
          </a:bodyPr>
          <a:lstStyle/>
          <a:p>
            <a:r>
              <a:rPr lang="en-US" sz="3200" dirty="0"/>
              <a:t>Distance</a:t>
            </a:r>
          </a:p>
        </p:txBody>
      </p:sp>
      <p:sp>
        <p:nvSpPr>
          <p:cNvPr id="41" name="Oval 40">
            <a:extLst>
              <a:ext uri="{FF2B5EF4-FFF2-40B4-BE49-F238E27FC236}">
                <a16:creationId xmlns:a16="http://schemas.microsoft.com/office/drawing/2014/main" id="{AA11C3AE-3A25-114C-9DC4-770DC17BA255}"/>
              </a:ext>
            </a:extLst>
          </p:cNvPr>
          <p:cNvSpPr/>
          <p:nvPr/>
        </p:nvSpPr>
        <p:spPr>
          <a:xfrm>
            <a:off x="8400436" y="3060606"/>
            <a:ext cx="3596107" cy="1114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DC4A66A-0717-1344-92BC-DEAE9EA417A2}"/>
              </a:ext>
            </a:extLst>
          </p:cNvPr>
          <p:cNvSpPr txBox="1"/>
          <p:nvPr/>
        </p:nvSpPr>
        <p:spPr>
          <a:xfrm>
            <a:off x="8829318" y="4077266"/>
            <a:ext cx="3258008" cy="646331"/>
          </a:xfrm>
          <a:prstGeom prst="rect">
            <a:avLst/>
          </a:prstGeom>
          <a:noFill/>
        </p:spPr>
        <p:txBody>
          <a:bodyPr wrap="none" rtlCol="0">
            <a:spAutoFit/>
          </a:bodyPr>
          <a:lstStyle/>
          <a:p>
            <a:r>
              <a:rPr lang="en-US" sz="3600" dirty="0"/>
              <a:t>Perpendicularity</a:t>
            </a:r>
          </a:p>
        </p:txBody>
      </p:sp>
    </p:spTree>
    <p:extLst>
      <p:ext uri="{BB962C8B-B14F-4D97-AF65-F5344CB8AC3E}">
        <p14:creationId xmlns:p14="http://schemas.microsoft.com/office/powerpoint/2010/main" val="10909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xit" presetSubtype="0" fill="hold" grpId="1" nodeType="withEffect">
                                  <p:stCondLst>
                                    <p:cond delay="0"/>
                                  </p:stCondLst>
                                  <p:childTnLst>
                                    <p:animEffect transition="out" filter="fade">
                                      <p:cBhvr>
                                        <p:cTn id="38" dur="500"/>
                                        <p:tgtEl>
                                          <p:spTgt spid="41"/>
                                        </p:tgtEl>
                                      </p:cBhvr>
                                    </p:animEffect>
                                    <p:set>
                                      <p:cBhvr>
                                        <p:cTn id="39"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 grpId="0" animBg="1"/>
      <p:bldP spid="3" grpId="1" animBg="1"/>
      <p:bldP spid="5" grpId="0"/>
      <p:bldP spid="41" grpId="0" animBg="1"/>
      <p:bldP spid="41" grpId="1"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8068-F505-FE4D-9D1F-5F9162C15C63}"/>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Outline of SAMS</a:t>
            </a:r>
          </a:p>
        </p:txBody>
      </p:sp>
      <p:sp>
        <p:nvSpPr>
          <p:cNvPr id="4" name="Slide Number Placeholder 3">
            <a:extLst>
              <a:ext uri="{FF2B5EF4-FFF2-40B4-BE49-F238E27FC236}">
                <a16:creationId xmlns:a16="http://schemas.microsoft.com/office/drawing/2014/main" id="{DC92DD86-5829-AA4D-8630-16C2BA5B3C17}"/>
              </a:ext>
            </a:extLst>
          </p:cNvPr>
          <p:cNvSpPr>
            <a:spLocks noGrp="1"/>
          </p:cNvSpPr>
          <p:nvPr>
            <p:ph type="sldNum" sz="quarter" idx="12"/>
          </p:nvPr>
        </p:nvSpPr>
        <p:spPr/>
        <p:txBody>
          <a:bodyPr/>
          <a:lstStyle/>
          <a:p>
            <a:fld id="{088FEC65-D79E-4DCE-A549-ACBEE94ABE9E}" type="slidenum">
              <a:rPr lang="en-US" smtClean="0"/>
              <a:t>17</a:t>
            </a:fld>
            <a:endParaRPr lang="en-US"/>
          </a:p>
        </p:txBody>
      </p:sp>
      <p:sp>
        <p:nvSpPr>
          <p:cNvPr id="5" name="TextBox 4">
            <a:extLst>
              <a:ext uri="{FF2B5EF4-FFF2-40B4-BE49-F238E27FC236}">
                <a16:creationId xmlns:a16="http://schemas.microsoft.com/office/drawing/2014/main" id="{3B908859-E931-F74E-A10F-C7A3EFE1F276}"/>
              </a:ext>
            </a:extLst>
          </p:cNvPr>
          <p:cNvSpPr txBox="1"/>
          <p:nvPr/>
        </p:nvSpPr>
        <p:spPr>
          <a:xfrm>
            <a:off x="3311583" y="3624337"/>
            <a:ext cx="2611704"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Dead Reckoning</a:t>
            </a:r>
          </a:p>
        </p:txBody>
      </p:sp>
      <p:pic>
        <p:nvPicPr>
          <p:cNvPr id="6" name="Picture 5">
            <a:extLst>
              <a:ext uri="{FF2B5EF4-FFF2-40B4-BE49-F238E27FC236}">
                <a16:creationId xmlns:a16="http://schemas.microsoft.com/office/drawing/2014/main" id="{C429C7EE-6C83-5543-ACE7-931081F30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16" y="3590076"/>
            <a:ext cx="2052093" cy="2052093"/>
          </a:xfrm>
          <a:prstGeom prst="rect">
            <a:avLst/>
          </a:prstGeom>
        </p:spPr>
      </p:pic>
      <p:sp>
        <p:nvSpPr>
          <p:cNvPr id="7" name="TextBox 6">
            <a:extLst>
              <a:ext uri="{FF2B5EF4-FFF2-40B4-BE49-F238E27FC236}">
                <a16:creationId xmlns:a16="http://schemas.microsoft.com/office/drawing/2014/main" id="{9A664BF1-540E-6848-8FA1-C86C2BE505A5}"/>
              </a:ext>
            </a:extLst>
          </p:cNvPr>
          <p:cNvSpPr txBox="1"/>
          <p:nvPr/>
        </p:nvSpPr>
        <p:spPr>
          <a:xfrm>
            <a:off x="4388243" y="1608836"/>
            <a:ext cx="2202654" cy="646331"/>
          </a:xfrm>
          <a:prstGeom prst="rect">
            <a:avLst/>
          </a:prstGeom>
          <a:noFill/>
          <a:ln>
            <a:solidFill>
              <a:schemeClr val="tx1"/>
            </a:solidFill>
          </a:ln>
        </p:spPr>
        <p:txBody>
          <a:bodyPr wrap="none" rtlCol="0">
            <a:spAutoFit/>
          </a:bodyPr>
          <a:lstStyle/>
          <a:p>
            <a:r>
              <a:rPr lang="en-US" sz="3600" dirty="0"/>
              <a:t>Gyroscope</a:t>
            </a:r>
          </a:p>
        </p:txBody>
      </p:sp>
      <p:sp>
        <p:nvSpPr>
          <p:cNvPr id="8" name="TextBox 7">
            <a:extLst>
              <a:ext uri="{FF2B5EF4-FFF2-40B4-BE49-F238E27FC236}">
                <a16:creationId xmlns:a16="http://schemas.microsoft.com/office/drawing/2014/main" id="{BA067646-D996-1E4F-9963-CD06B35EBE48}"/>
              </a:ext>
            </a:extLst>
          </p:cNvPr>
          <p:cNvSpPr txBox="1"/>
          <p:nvPr/>
        </p:nvSpPr>
        <p:spPr>
          <a:xfrm>
            <a:off x="7007684" y="1653561"/>
            <a:ext cx="3072892" cy="646331"/>
          </a:xfrm>
          <a:prstGeom prst="rect">
            <a:avLst/>
          </a:prstGeom>
          <a:noFill/>
          <a:ln>
            <a:solidFill>
              <a:schemeClr val="tx1"/>
            </a:solidFill>
          </a:ln>
        </p:spPr>
        <p:txBody>
          <a:bodyPr wrap="none" rtlCol="0">
            <a:spAutoFit/>
          </a:bodyPr>
          <a:lstStyle/>
          <a:p>
            <a:r>
              <a:rPr lang="en-US" sz="3600" dirty="0"/>
              <a:t>Magnetometer</a:t>
            </a:r>
          </a:p>
        </p:txBody>
      </p:sp>
      <p:sp>
        <p:nvSpPr>
          <p:cNvPr id="9" name="TextBox 8">
            <a:extLst>
              <a:ext uri="{FF2B5EF4-FFF2-40B4-BE49-F238E27FC236}">
                <a16:creationId xmlns:a16="http://schemas.microsoft.com/office/drawing/2014/main" id="{07B099DB-ABB9-F042-8656-8850E358FC07}"/>
              </a:ext>
            </a:extLst>
          </p:cNvPr>
          <p:cNvSpPr txBox="1"/>
          <p:nvPr/>
        </p:nvSpPr>
        <p:spPr>
          <a:xfrm>
            <a:off x="886100" y="1575027"/>
            <a:ext cx="2993127" cy="646331"/>
          </a:xfrm>
          <a:prstGeom prst="rect">
            <a:avLst/>
          </a:prstGeom>
          <a:noFill/>
          <a:ln>
            <a:solidFill>
              <a:schemeClr val="tx1"/>
            </a:solidFill>
          </a:ln>
        </p:spPr>
        <p:txBody>
          <a:bodyPr wrap="none" rtlCol="0">
            <a:spAutoFit/>
          </a:bodyPr>
          <a:lstStyle/>
          <a:p>
            <a:r>
              <a:rPr lang="en-US" sz="3600" dirty="0"/>
              <a:t>Accelerometer</a:t>
            </a:r>
          </a:p>
        </p:txBody>
      </p:sp>
      <p:sp>
        <p:nvSpPr>
          <p:cNvPr id="10" name="Down Arrow 9">
            <a:extLst>
              <a:ext uri="{FF2B5EF4-FFF2-40B4-BE49-F238E27FC236}">
                <a16:creationId xmlns:a16="http://schemas.microsoft.com/office/drawing/2014/main" id="{D702C551-9ED7-2F44-80D2-1B9D3F347AE8}"/>
              </a:ext>
            </a:extLst>
          </p:cNvPr>
          <p:cNvSpPr/>
          <p:nvPr/>
        </p:nvSpPr>
        <p:spPr>
          <a:xfrm>
            <a:off x="4444657" y="3163424"/>
            <a:ext cx="343394" cy="44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1" name="TextBox 10">
            <a:extLst>
              <a:ext uri="{FF2B5EF4-FFF2-40B4-BE49-F238E27FC236}">
                <a16:creationId xmlns:a16="http://schemas.microsoft.com/office/drawing/2014/main" id="{124F84C9-2AA3-9D4E-A74C-619899295F1E}"/>
              </a:ext>
            </a:extLst>
          </p:cNvPr>
          <p:cNvSpPr txBox="1"/>
          <p:nvPr/>
        </p:nvSpPr>
        <p:spPr>
          <a:xfrm>
            <a:off x="2727067" y="2550949"/>
            <a:ext cx="4121967"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Sensor Fusion</a:t>
            </a:r>
          </a:p>
        </p:txBody>
      </p:sp>
      <p:cxnSp>
        <p:nvCxnSpPr>
          <p:cNvPr id="12" name="Straight Arrow Connector 11">
            <a:extLst>
              <a:ext uri="{FF2B5EF4-FFF2-40B4-BE49-F238E27FC236}">
                <a16:creationId xmlns:a16="http://schemas.microsoft.com/office/drawing/2014/main" id="{8E291581-DDEC-7347-BB27-187E11DF5287}"/>
              </a:ext>
            </a:extLst>
          </p:cNvPr>
          <p:cNvCxnSpPr>
            <a:cxnSpLocks/>
            <a:stCxn id="9" idx="2"/>
          </p:cNvCxnSpPr>
          <p:nvPr/>
        </p:nvCxnSpPr>
        <p:spPr>
          <a:xfrm>
            <a:off x="2382664" y="2221358"/>
            <a:ext cx="646115" cy="329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2B690F-B8E8-5045-9114-C80D635D4949}"/>
              </a:ext>
            </a:extLst>
          </p:cNvPr>
          <p:cNvCxnSpPr>
            <a:cxnSpLocks/>
            <a:stCxn id="7" idx="2"/>
            <a:endCxn id="11" idx="0"/>
          </p:cNvCxnSpPr>
          <p:nvPr/>
        </p:nvCxnSpPr>
        <p:spPr>
          <a:xfrm flipH="1">
            <a:off x="4788051" y="2255167"/>
            <a:ext cx="701519" cy="295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5E7ADD-E8C5-6A4E-8208-610C392977BC}"/>
              </a:ext>
            </a:extLst>
          </p:cNvPr>
          <p:cNvCxnSpPr>
            <a:cxnSpLocks/>
            <a:stCxn id="8" idx="2"/>
          </p:cNvCxnSpPr>
          <p:nvPr/>
        </p:nvCxnSpPr>
        <p:spPr>
          <a:xfrm flipH="1">
            <a:off x="6849034" y="2299892"/>
            <a:ext cx="1695096" cy="4260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43F235-4386-F743-B7F5-8EBA6B444E39}"/>
              </a:ext>
            </a:extLst>
          </p:cNvPr>
          <p:cNvSpPr txBox="1"/>
          <p:nvPr/>
        </p:nvSpPr>
        <p:spPr>
          <a:xfrm>
            <a:off x="2508201" y="5005273"/>
            <a:ext cx="3587799" cy="1754326"/>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FMCW based Distance Measurement</a:t>
            </a:r>
          </a:p>
        </p:txBody>
      </p:sp>
      <p:sp>
        <p:nvSpPr>
          <p:cNvPr id="16" name="Right Arrow 15">
            <a:extLst>
              <a:ext uri="{FF2B5EF4-FFF2-40B4-BE49-F238E27FC236}">
                <a16:creationId xmlns:a16="http://schemas.microsoft.com/office/drawing/2014/main" id="{E5131899-058A-9440-A269-A9030C7B062B}"/>
              </a:ext>
            </a:extLst>
          </p:cNvPr>
          <p:cNvSpPr/>
          <p:nvPr/>
        </p:nvSpPr>
        <p:spPr>
          <a:xfrm rot="20155773">
            <a:off x="5877547" y="3389831"/>
            <a:ext cx="2724633" cy="28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7" name="Right Arrow 16">
            <a:extLst>
              <a:ext uri="{FF2B5EF4-FFF2-40B4-BE49-F238E27FC236}">
                <a16:creationId xmlns:a16="http://schemas.microsoft.com/office/drawing/2014/main" id="{A043B01D-015B-5B47-95F5-15DF331FE4D9}"/>
              </a:ext>
            </a:extLst>
          </p:cNvPr>
          <p:cNvSpPr/>
          <p:nvPr/>
        </p:nvSpPr>
        <p:spPr>
          <a:xfrm rot="18761057">
            <a:off x="5521654" y="4552425"/>
            <a:ext cx="4136205" cy="361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8" name="TextBox 17">
            <a:extLst>
              <a:ext uri="{FF2B5EF4-FFF2-40B4-BE49-F238E27FC236}">
                <a16:creationId xmlns:a16="http://schemas.microsoft.com/office/drawing/2014/main" id="{E413D959-CADB-AC4F-8DBC-6D4421284B9D}"/>
              </a:ext>
            </a:extLst>
          </p:cNvPr>
          <p:cNvSpPr txBox="1"/>
          <p:nvPr/>
        </p:nvSpPr>
        <p:spPr>
          <a:xfrm>
            <a:off x="8575464" y="2445377"/>
            <a:ext cx="3429650"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Synchronization</a:t>
            </a:r>
          </a:p>
        </p:txBody>
      </p:sp>
      <p:sp>
        <p:nvSpPr>
          <p:cNvPr id="19" name="Down Arrow 18">
            <a:extLst>
              <a:ext uri="{FF2B5EF4-FFF2-40B4-BE49-F238E27FC236}">
                <a16:creationId xmlns:a16="http://schemas.microsoft.com/office/drawing/2014/main" id="{199BB57B-2346-4B4A-A6BE-568952EDA096}"/>
              </a:ext>
            </a:extLst>
          </p:cNvPr>
          <p:cNvSpPr/>
          <p:nvPr/>
        </p:nvSpPr>
        <p:spPr>
          <a:xfrm>
            <a:off x="9923804" y="3213399"/>
            <a:ext cx="366485" cy="541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20" name="TextBox 19">
            <a:extLst>
              <a:ext uri="{FF2B5EF4-FFF2-40B4-BE49-F238E27FC236}">
                <a16:creationId xmlns:a16="http://schemas.microsoft.com/office/drawing/2014/main" id="{18A4660F-5797-6D41-A976-AA023B95EAF5}"/>
              </a:ext>
            </a:extLst>
          </p:cNvPr>
          <p:cNvSpPr txBox="1"/>
          <p:nvPr/>
        </p:nvSpPr>
        <p:spPr>
          <a:xfrm>
            <a:off x="8787261" y="3799373"/>
            <a:ext cx="2705492"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Geometric Constraints</a:t>
            </a:r>
          </a:p>
        </p:txBody>
      </p:sp>
      <p:sp>
        <p:nvSpPr>
          <p:cNvPr id="21" name="TextBox 20">
            <a:extLst>
              <a:ext uri="{FF2B5EF4-FFF2-40B4-BE49-F238E27FC236}">
                <a16:creationId xmlns:a16="http://schemas.microsoft.com/office/drawing/2014/main" id="{5B41AE82-8AE3-584C-9B5A-15BD32BABC08}"/>
              </a:ext>
            </a:extLst>
          </p:cNvPr>
          <p:cNvSpPr txBox="1"/>
          <p:nvPr/>
        </p:nvSpPr>
        <p:spPr>
          <a:xfrm>
            <a:off x="8610600" y="5638540"/>
            <a:ext cx="3065585" cy="1200329"/>
          </a:xfrm>
          <a:prstGeom prst="rect">
            <a:avLst/>
          </a:prstGeom>
          <a:noFill/>
          <a:ln>
            <a:solidFill>
              <a:schemeClr val="tx1"/>
            </a:solidFill>
          </a:ln>
        </p:spPr>
        <p:txBody>
          <a:bodyPr wrap="square" rtlCol="0">
            <a:spAutoFit/>
          </a:bodyPr>
          <a:lstStyle/>
          <a:p>
            <a:pPr algn="ctr"/>
            <a:r>
              <a:rPr lang="en-US" sz="3600" dirty="0">
                <a:ln w="0"/>
                <a:effectLst>
                  <a:outerShdw blurRad="38100" dist="19050" dir="2700000" algn="tl" rotWithShape="0">
                    <a:schemeClr val="dk1">
                      <a:alpha val="40000"/>
                    </a:schemeClr>
                  </a:outerShdw>
                </a:effectLst>
              </a:rPr>
              <a:t>Contour</a:t>
            </a:r>
          </a:p>
          <a:p>
            <a:pPr algn="ctr"/>
            <a:r>
              <a:rPr lang="en-US" sz="3600" dirty="0">
                <a:ln w="0"/>
                <a:effectLst>
                  <a:outerShdw blurRad="38100" dist="19050" dir="2700000" algn="tl" rotWithShape="0">
                    <a:schemeClr val="dk1">
                      <a:alpha val="40000"/>
                    </a:schemeClr>
                  </a:outerShdw>
                </a:effectLst>
              </a:rPr>
              <a:t>Construction</a:t>
            </a:r>
          </a:p>
        </p:txBody>
      </p:sp>
      <p:sp>
        <p:nvSpPr>
          <p:cNvPr id="22" name="Down Arrow 23">
            <a:extLst>
              <a:ext uri="{FF2B5EF4-FFF2-40B4-BE49-F238E27FC236}">
                <a16:creationId xmlns:a16="http://schemas.microsoft.com/office/drawing/2014/main" id="{ABFA4B72-BE55-4B48-9F7A-B162BDFDBD0E}"/>
              </a:ext>
            </a:extLst>
          </p:cNvPr>
          <p:cNvSpPr/>
          <p:nvPr/>
        </p:nvSpPr>
        <p:spPr>
          <a:xfrm>
            <a:off x="9846349" y="5049822"/>
            <a:ext cx="461869" cy="592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grpSp>
        <p:nvGrpSpPr>
          <p:cNvPr id="31" name="Group 30">
            <a:extLst>
              <a:ext uri="{FF2B5EF4-FFF2-40B4-BE49-F238E27FC236}">
                <a16:creationId xmlns:a16="http://schemas.microsoft.com/office/drawing/2014/main" id="{32CDF17F-EA3B-8E42-98A8-B5F5B32CF1F7}"/>
              </a:ext>
            </a:extLst>
          </p:cNvPr>
          <p:cNvGrpSpPr/>
          <p:nvPr/>
        </p:nvGrpSpPr>
        <p:grpSpPr>
          <a:xfrm flipH="1">
            <a:off x="918962" y="3276813"/>
            <a:ext cx="1290583" cy="1456359"/>
            <a:chOff x="2299858" y="3290457"/>
            <a:chExt cx="997526" cy="1143002"/>
          </a:xfrm>
        </p:grpSpPr>
        <p:sp>
          <p:nvSpPr>
            <p:cNvPr id="32" name="Arc 31">
              <a:extLst>
                <a:ext uri="{FF2B5EF4-FFF2-40B4-BE49-F238E27FC236}">
                  <a16:creationId xmlns:a16="http://schemas.microsoft.com/office/drawing/2014/main" id="{39BF5D16-7716-D14A-A8A0-15B2C9D1AD51}"/>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B6FF83BE-96F9-F24E-9265-7AB5EFA15A4B}"/>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0FE6BD44-D9C9-FC44-B4D0-F959E6D554E8}"/>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28CD2FF8-FF27-C345-A1A4-37B8CCC2C264}"/>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sp>
        <p:nvSpPr>
          <p:cNvPr id="3" name="Rectangle 2">
            <a:extLst>
              <a:ext uri="{FF2B5EF4-FFF2-40B4-BE49-F238E27FC236}">
                <a16:creationId xmlns:a16="http://schemas.microsoft.com/office/drawing/2014/main" id="{CBC2E88B-D446-E745-AD8B-4BFDDEF77C4C}"/>
              </a:ext>
            </a:extLst>
          </p:cNvPr>
          <p:cNvSpPr/>
          <p:nvPr/>
        </p:nvSpPr>
        <p:spPr>
          <a:xfrm>
            <a:off x="3311583" y="3603390"/>
            <a:ext cx="2611704" cy="12212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7F6349-84FD-2E4C-9306-40F00A5B1766}"/>
              </a:ext>
            </a:extLst>
          </p:cNvPr>
          <p:cNvSpPr/>
          <p:nvPr/>
        </p:nvSpPr>
        <p:spPr>
          <a:xfrm>
            <a:off x="4335544" y="1544872"/>
            <a:ext cx="2268687" cy="70663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D070B8-107E-B24D-8778-0C20443DBB92}"/>
              </a:ext>
            </a:extLst>
          </p:cNvPr>
          <p:cNvSpPr/>
          <p:nvPr/>
        </p:nvSpPr>
        <p:spPr>
          <a:xfrm>
            <a:off x="6986454" y="1635975"/>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6DF9F7-E2AB-724C-9F55-A35905529F20}"/>
              </a:ext>
            </a:extLst>
          </p:cNvPr>
          <p:cNvSpPr/>
          <p:nvPr/>
        </p:nvSpPr>
        <p:spPr>
          <a:xfrm>
            <a:off x="882493" y="1563128"/>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7893827-8F35-7C4C-9A23-BDC83767F76A}"/>
              </a:ext>
            </a:extLst>
          </p:cNvPr>
          <p:cNvSpPr/>
          <p:nvPr/>
        </p:nvSpPr>
        <p:spPr>
          <a:xfrm>
            <a:off x="2727067" y="2525484"/>
            <a:ext cx="4125626" cy="670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4FBB6A8-506E-BE4F-9557-97C3DB68B8BB}"/>
              </a:ext>
            </a:extLst>
          </p:cNvPr>
          <p:cNvSpPr/>
          <p:nvPr/>
        </p:nvSpPr>
        <p:spPr>
          <a:xfrm>
            <a:off x="2508200" y="4966281"/>
            <a:ext cx="3608032" cy="17933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FA67D97-3E09-4B49-AFFB-19AAA8112768}"/>
              </a:ext>
            </a:extLst>
          </p:cNvPr>
          <p:cNvSpPr/>
          <p:nvPr/>
        </p:nvSpPr>
        <p:spPr>
          <a:xfrm>
            <a:off x="8766577" y="3760798"/>
            <a:ext cx="2726176" cy="12389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0F8D2-E440-9C43-9291-5C1900B0899F}"/>
              </a:ext>
            </a:extLst>
          </p:cNvPr>
          <p:cNvSpPr/>
          <p:nvPr/>
        </p:nvSpPr>
        <p:spPr>
          <a:xfrm>
            <a:off x="8573848" y="2411271"/>
            <a:ext cx="3431266" cy="7106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74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84DA-6974-C44D-AB99-014F94EDA9DF}"/>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Contour Construction</a:t>
            </a:r>
          </a:p>
        </p:txBody>
      </p:sp>
      <p:sp>
        <p:nvSpPr>
          <p:cNvPr id="3" name="Content Placeholder 2">
            <a:extLst>
              <a:ext uri="{FF2B5EF4-FFF2-40B4-BE49-F238E27FC236}">
                <a16:creationId xmlns:a16="http://schemas.microsoft.com/office/drawing/2014/main" id="{36FD98B3-E235-A444-8D49-E55CE73E0EA1}"/>
              </a:ext>
            </a:extLst>
          </p:cNvPr>
          <p:cNvSpPr>
            <a:spLocks noGrp="1"/>
          </p:cNvSpPr>
          <p:nvPr>
            <p:ph idx="1"/>
          </p:nvPr>
        </p:nvSpPr>
        <p:spPr/>
        <p:txBody>
          <a:bodyPr>
            <a:noAutofit/>
          </a:bodyPr>
          <a:lstStyle/>
          <a:p>
            <a:r>
              <a:rPr lang="en-US" sz="3200" dirty="0"/>
              <a:t>Wall co-ordinates are used to form the contour</a:t>
            </a:r>
          </a:p>
          <a:p>
            <a:endParaRPr lang="en-US" sz="3200" dirty="0"/>
          </a:p>
          <a:p>
            <a:r>
              <a:rPr lang="en-US" sz="3200" dirty="0"/>
              <a:t>Linear regression and spline based based interpolation used</a:t>
            </a:r>
          </a:p>
          <a:p>
            <a:endParaRPr lang="en-US" sz="3200" dirty="0"/>
          </a:p>
          <a:p>
            <a:r>
              <a:rPr lang="en-US" sz="3200" dirty="0"/>
              <a:t>If                                      we form straight walls, </a:t>
            </a:r>
          </a:p>
          <a:p>
            <a:pPr marL="0" indent="0">
              <a:buNone/>
            </a:pPr>
            <a:r>
              <a:rPr lang="en-US" sz="3200" dirty="0"/>
              <a:t>otherwise curved walls</a:t>
            </a:r>
          </a:p>
          <a:p>
            <a:endParaRPr lang="en-US" sz="3200" dirty="0"/>
          </a:p>
          <a:p>
            <a:r>
              <a:rPr lang="en-US" sz="3200" dirty="0"/>
              <a:t>T = 8 cm gives better results</a:t>
            </a:r>
          </a:p>
        </p:txBody>
      </p:sp>
      <p:sp>
        <p:nvSpPr>
          <p:cNvPr id="4" name="Slide Number Placeholder 3">
            <a:extLst>
              <a:ext uri="{FF2B5EF4-FFF2-40B4-BE49-F238E27FC236}">
                <a16:creationId xmlns:a16="http://schemas.microsoft.com/office/drawing/2014/main" id="{CC9FE590-397C-604C-ACF8-2012826DCAD6}"/>
              </a:ext>
            </a:extLst>
          </p:cNvPr>
          <p:cNvSpPr>
            <a:spLocks noGrp="1"/>
          </p:cNvSpPr>
          <p:nvPr>
            <p:ph type="sldNum" sz="quarter" idx="12"/>
          </p:nvPr>
        </p:nvSpPr>
        <p:spPr/>
        <p:txBody>
          <a:bodyPr/>
          <a:lstStyle/>
          <a:p>
            <a:fld id="{088FEC65-D79E-4DCE-A549-ACBEE94ABE9E}" type="slidenum">
              <a:rPr lang="en-US" smtClean="0"/>
              <a:t>18</a:t>
            </a:fld>
            <a:endParaRPr lang="en-US"/>
          </a:p>
        </p:txBody>
      </p:sp>
      <p:pic>
        <p:nvPicPr>
          <p:cNvPr id="6" name="Picture 5">
            <a:extLst>
              <a:ext uri="{FF2B5EF4-FFF2-40B4-BE49-F238E27FC236}">
                <a16:creationId xmlns:a16="http://schemas.microsoft.com/office/drawing/2014/main" id="{31EA0115-9239-F746-A17A-751320A5F35F}"/>
              </a:ext>
            </a:extLst>
          </p:cNvPr>
          <p:cNvPicPr>
            <a:picLocks noChangeAspect="1"/>
          </p:cNvPicPr>
          <p:nvPr/>
        </p:nvPicPr>
        <p:blipFill rotWithShape="1">
          <a:blip r:embed="rId3">
            <a:extLst>
              <a:ext uri="{28A0092B-C50C-407E-A947-70E740481C1C}">
                <a14:useLocalDpi xmlns:a14="http://schemas.microsoft.com/office/drawing/2010/main" val="0"/>
              </a:ext>
            </a:extLst>
          </a:blip>
          <a:srcRect t="15788"/>
          <a:stretch/>
        </p:blipFill>
        <p:spPr>
          <a:xfrm>
            <a:off x="1502985" y="4185138"/>
            <a:ext cx="3322810" cy="363477"/>
          </a:xfrm>
          <a:prstGeom prst="rect">
            <a:avLst/>
          </a:prstGeom>
        </p:spPr>
      </p:pic>
    </p:spTree>
    <p:extLst>
      <p:ext uri="{BB962C8B-B14F-4D97-AF65-F5344CB8AC3E}">
        <p14:creationId xmlns:p14="http://schemas.microsoft.com/office/powerpoint/2010/main" val="424531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9A0F-485D-C94B-A6FA-27C706D2981F}"/>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Evaluation Setup</a:t>
            </a:r>
          </a:p>
        </p:txBody>
      </p:sp>
      <p:sp>
        <p:nvSpPr>
          <p:cNvPr id="4" name="Slide Number Placeholder 3">
            <a:extLst>
              <a:ext uri="{FF2B5EF4-FFF2-40B4-BE49-F238E27FC236}">
                <a16:creationId xmlns:a16="http://schemas.microsoft.com/office/drawing/2014/main" id="{378FD7EF-2158-9543-B35B-BBF46C1BD632}"/>
              </a:ext>
            </a:extLst>
          </p:cNvPr>
          <p:cNvSpPr>
            <a:spLocks noGrp="1"/>
          </p:cNvSpPr>
          <p:nvPr>
            <p:ph type="sldNum" sz="quarter" idx="12"/>
          </p:nvPr>
        </p:nvSpPr>
        <p:spPr/>
        <p:txBody>
          <a:bodyPr/>
          <a:lstStyle/>
          <a:p>
            <a:fld id="{088FEC65-D79E-4DCE-A549-ACBEE94ABE9E}" type="slidenum">
              <a:rPr lang="en-US" smtClean="0"/>
              <a:t>19</a:t>
            </a:fld>
            <a:endParaRPr lang="en-US"/>
          </a:p>
        </p:txBody>
      </p:sp>
      <p:pic>
        <p:nvPicPr>
          <p:cNvPr id="14" name="Picture 13">
            <a:extLst>
              <a:ext uri="{FF2B5EF4-FFF2-40B4-BE49-F238E27FC236}">
                <a16:creationId xmlns:a16="http://schemas.microsoft.com/office/drawing/2014/main" id="{ED943905-15CE-D74A-888D-BF0201D89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188" y="2296879"/>
            <a:ext cx="4110404" cy="3061543"/>
          </a:xfrm>
          <a:prstGeom prst="rect">
            <a:avLst/>
          </a:prstGeom>
        </p:spPr>
      </p:pic>
      <p:pic>
        <p:nvPicPr>
          <p:cNvPr id="16" name="Picture 15">
            <a:extLst>
              <a:ext uri="{FF2B5EF4-FFF2-40B4-BE49-F238E27FC236}">
                <a16:creationId xmlns:a16="http://schemas.microsoft.com/office/drawing/2014/main" id="{7D219202-D2EB-7A4F-B67A-312AAF037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750" y="2296879"/>
            <a:ext cx="3744884" cy="2795954"/>
          </a:xfrm>
          <a:prstGeom prst="rect">
            <a:avLst/>
          </a:prstGeom>
        </p:spPr>
      </p:pic>
      <p:pic>
        <p:nvPicPr>
          <p:cNvPr id="18" name="Picture 17">
            <a:extLst>
              <a:ext uri="{FF2B5EF4-FFF2-40B4-BE49-F238E27FC236}">
                <a16:creationId xmlns:a16="http://schemas.microsoft.com/office/drawing/2014/main" id="{E4D33536-B102-4544-AFD6-93466E28B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96879"/>
            <a:ext cx="4092030" cy="3059722"/>
          </a:xfrm>
          <a:prstGeom prst="rect">
            <a:avLst/>
          </a:prstGeom>
        </p:spPr>
      </p:pic>
    </p:spTree>
    <p:extLst>
      <p:ext uri="{BB962C8B-B14F-4D97-AF65-F5344CB8AC3E}">
        <p14:creationId xmlns:p14="http://schemas.microsoft.com/office/powerpoint/2010/main" val="51987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6FD0-4E8C-F84C-8138-4855039BDA1D}"/>
              </a:ext>
            </a:extLst>
          </p:cNvPr>
          <p:cNvSpPr>
            <a:spLocks noGrp="1"/>
          </p:cNvSpPr>
          <p:nvPr>
            <p:ph type="title"/>
          </p:nvPr>
        </p:nvSpPr>
        <p:spPr/>
        <p:txBody>
          <a:bodyPr/>
          <a:lstStyle/>
          <a:p>
            <a:r>
              <a:rPr lang="en-US" dirty="0">
                <a:ln w="0"/>
                <a:effectLst>
                  <a:outerShdw blurRad="38100" dist="25400" dir="5400000" algn="ctr" rotWithShape="0">
                    <a:srgbClr val="6E747A">
                      <a:alpha val="43000"/>
                    </a:srgbClr>
                  </a:outerShdw>
                </a:effectLst>
              </a:rPr>
              <a:t>Myriad of Apps need Indoor Mapping</a:t>
            </a:r>
          </a:p>
        </p:txBody>
      </p:sp>
      <p:pic>
        <p:nvPicPr>
          <p:cNvPr id="6" name="Content Placeholder 5">
            <a:extLst>
              <a:ext uri="{FF2B5EF4-FFF2-40B4-BE49-F238E27FC236}">
                <a16:creationId xmlns:a16="http://schemas.microsoft.com/office/drawing/2014/main" id="{A40914AA-0A1E-2F4F-9BDE-27A99231B4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069" y="2554496"/>
            <a:ext cx="3855225" cy="2471198"/>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E19C34E8-3F7D-6E46-9DFE-4B05C00B8AD2}"/>
              </a:ext>
            </a:extLst>
          </p:cNvPr>
          <p:cNvSpPr>
            <a:spLocks noGrp="1"/>
          </p:cNvSpPr>
          <p:nvPr>
            <p:ph type="sldNum" sz="quarter" idx="12"/>
          </p:nvPr>
        </p:nvSpPr>
        <p:spPr/>
        <p:txBody>
          <a:bodyPr/>
          <a:lstStyle/>
          <a:p>
            <a:fld id="{088FEC65-D79E-4DCE-A549-ACBEE94ABE9E}" type="slidenum">
              <a:rPr lang="en-US" smtClean="0"/>
              <a:t>2</a:t>
            </a:fld>
            <a:endParaRPr lang="en-US"/>
          </a:p>
        </p:txBody>
      </p:sp>
      <p:sp>
        <p:nvSpPr>
          <p:cNvPr id="7" name="TextBox 6">
            <a:extLst>
              <a:ext uri="{FF2B5EF4-FFF2-40B4-BE49-F238E27FC236}">
                <a16:creationId xmlns:a16="http://schemas.microsoft.com/office/drawing/2014/main" id="{51E6E59B-6FC0-034D-A4B3-EA41A4769E19}"/>
              </a:ext>
            </a:extLst>
          </p:cNvPr>
          <p:cNvSpPr txBox="1"/>
          <p:nvPr/>
        </p:nvSpPr>
        <p:spPr>
          <a:xfrm>
            <a:off x="960265" y="5467697"/>
            <a:ext cx="2194832" cy="646331"/>
          </a:xfrm>
          <a:prstGeom prst="rect">
            <a:avLst/>
          </a:prstGeom>
          <a:noFill/>
        </p:spPr>
        <p:txBody>
          <a:bodyPr wrap="none" rtlCol="0">
            <a:spAutoFit/>
          </a:bodyPr>
          <a:lstStyle/>
          <a:p>
            <a:r>
              <a:rPr lang="en-US" sz="3600" dirty="0"/>
              <a:t>Indoor LBS</a:t>
            </a:r>
          </a:p>
        </p:txBody>
      </p:sp>
      <p:pic>
        <p:nvPicPr>
          <p:cNvPr id="9" name="Picture 8">
            <a:extLst>
              <a:ext uri="{FF2B5EF4-FFF2-40B4-BE49-F238E27FC236}">
                <a16:creationId xmlns:a16="http://schemas.microsoft.com/office/drawing/2014/main" id="{48F62D13-FD18-A341-AC31-870436614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986" y="2554496"/>
            <a:ext cx="3771320" cy="2471198"/>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C7BD0D15-E888-C84B-9E92-DD5427A163DD}"/>
              </a:ext>
            </a:extLst>
          </p:cNvPr>
          <p:cNvSpPr txBox="1"/>
          <p:nvPr/>
        </p:nvSpPr>
        <p:spPr>
          <a:xfrm>
            <a:off x="5227332" y="5467697"/>
            <a:ext cx="1737335" cy="646331"/>
          </a:xfrm>
          <a:prstGeom prst="rect">
            <a:avLst/>
          </a:prstGeom>
          <a:noFill/>
        </p:spPr>
        <p:txBody>
          <a:bodyPr wrap="none" rtlCol="0">
            <a:spAutoFit/>
          </a:bodyPr>
          <a:lstStyle/>
          <a:p>
            <a:r>
              <a:rPr lang="en-US" sz="3600" dirty="0"/>
              <a:t>AR Apps</a:t>
            </a:r>
          </a:p>
        </p:txBody>
      </p:sp>
      <p:pic>
        <p:nvPicPr>
          <p:cNvPr id="11" name="Content Placeholder 5">
            <a:extLst>
              <a:ext uri="{FF2B5EF4-FFF2-40B4-BE49-F238E27FC236}">
                <a16:creationId xmlns:a16="http://schemas.microsoft.com/office/drawing/2014/main" id="{F23B6310-78EC-EF45-BEF5-7E372435B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342" y="2569367"/>
            <a:ext cx="3556650" cy="247425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88EEFDCE-9030-CB46-A905-C644A142C10F}"/>
              </a:ext>
            </a:extLst>
          </p:cNvPr>
          <p:cNvSpPr txBox="1"/>
          <p:nvPr/>
        </p:nvSpPr>
        <p:spPr>
          <a:xfrm>
            <a:off x="9297205" y="5467697"/>
            <a:ext cx="1730923" cy="646331"/>
          </a:xfrm>
          <a:prstGeom prst="rect">
            <a:avLst/>
          </a:prstGeom>
          <a:noFill/>
        </p:spPr>
        <p:txBody>
          <a:bodyPr wrap="none" rtlCol="0">
            <a:spAutoFit/>
          </a:bodyPr>
          <a:lstStyle/>
          <a:p>
            <a:r>
              <a:rPr lang="en-US" sz="3600" dirty="0"/>
              <a:t>VR Apps</a:t>
            </a:r>
          </a:p>
        </p:txBody>
      </p:sp>
    </p:spTree>
    <p:extLst>
      <p:ext uri="{BB962C8B-B14F-4D97-AF65-F5344CB8AC3E}">
        <p14:creationId xmlns:p14="http://schemas.microsoft.com/office/powerpoint/2010/main" val="36629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0EC6-D7D0-7E41-BF28-4A2B88CCEA7C}"/>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Single Wall Contour Estimation</a:t>
            </a:r>
          </a:p>
        </p:txBody>
      </p:sp>
      <p:sp>
        <p:nvSpPr>
          <p:cNvPr id="4" name="Slide Number Placeholder 3">
            <a:extLst>
              <a:ext uri="{FF2B5EF4-FFF2-40B4-BE49-F238E27FC236}">
                <a16:creationId xmlns:a16="http://schemas.microsoft.com/office/drawing/2014/main" id="{889785BD-551B-8745-B5D6-7E987947610B}"/>
              </a:ext>
            </a:extLst>
          </p:cNvPr>
          <p:cNvSpPr>
            <a:spLocks noGrp="1"/>
          </p:cNvSpPr>
          <p:nvPr>
            <p:ph type="sldNum" sz="quarter" idx="12"/>
          </p:nvPr>
        </p:nvSpPr>
        <p:spPr/>
        <p:txBody>
          <a:bodyPr/>
          <a:lstStyle/>
          <a:p>
            <a:fld id="{088FEC65-D79E-4DCE-A549-ACBEE94ABE9E}" type="slidenum">
              <a:rPr lang="en-US" smtClean="0"/>
              <a:t>20</a:t>
            </a:fld>
            <a:endParaRPr lang="en-US"/>
          </a:p>
        </p:txBody>
      </p:sp>
      <p:pic>
        <p:nvPicPr>
          <p:cNvPr id="10" name="Picture 9">
            <a:extLst>
              <a:ext uri="{FF2B5EF4-FFF2-40B4-BE49-F238E27FC236}">
                <a16:creationId xmlns:a16="http://schemas.microsoft.com/office/drawing/2014/main" id="{BF158B28-9C43-CB49-AED8-ECD604598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39" y="2062297"/>
            <a:ext cx="4917830" cy="4155224"/>
          </a:xfrm>
          <a:prstGeom prst="rect">
            <a:avLst/>
          </a:prstGeom>
        </p:spPr>
      </p:pic>
      <p:pic>
        <p:nvPicPr>
          <p:cNvPr id="12" name="Picture 11">
            <a:extLst>
              <a:ext uri="{FF2B5EF4-FFF2-40B4-BE49-F238E27FC236}">
                <a16:creationId xmlns:a16="http://schemas.microsoft.com/office/drawing/2014/main" id="{4BA0BA95-0E67-E044-AF73-885A31662B6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 y="2062297"/>
            <a:ext cx="4893068" cy="4155224"/>
          </a:xfrm>
          <a:prstGeom prst="rect">
            <a:avLst/>
          </a:prstGeom>
        </p:spPr>
      </p:pic>
    </p:spTree>
    <p:extLst>
      <p:ext uri="{BB962C8B-B14F-4D97-AF65-F5344CB8AC3E}">
        <p14:creationId xmlns:p14="http://schemas.microsoft.com/office/powerpoint/2010/main" val="288646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96A8-9D82-264E-8627-AAD7BB293B9C}"/>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Curved Wall Contour Estimation</a:t>
            </a:r>
          </a:p>
        </p:txBody>
      </p:sp>
      <p:sp>
        <p:nvSpPr>
          <p:cNvPr id="4" name="Slide Number Placeholder 3">
            <a:extLst>
              <a:ext uri="{FF2B5EF4-FFF2-40B4-BE49-F238E27FC236}">
                <a16:creationId xmlns:a16="http://schemas.microsoft.com/office/drawing/2014/main" id="{3829FD3A-9569-0C4B-969A-8C8A14C3CBAA}"/>
              </a:ext>
            </a:extLst>
          </p:cNvPr>
          <p:cNvSpPr>
            <a:spLocks noGrp="1"/>
          </p:cNvSpPr>
          <p:nvPr>
            <p:ph type="sldNum" sz="quarter" idx="12"/>
          </p:nvPr>
        </p:nvSpPr>
        <p:spPr/>
        <p:txBody>
          <a:bodyPr/>
          <a:lstStyle/>
          <a:p>
            <a:fld id="{088FEC65-D79E-4DCE-A549-ACBEE94ABE9E}" type="slidenum">
              <a:rPr lang="en-US" smtClean="0"/>
              <a:t>21</a:t>
            </a:fld>
            <a:endParaRPr lang="en-US"/>
          </a:p>
        </p:txBody>
      </p:sp>
      <p:pic>
        <p:nvPicPr>
          <p:cNvPr id="10" name="Content Placeholder 9">
            <a:extLst>
              <a:ext uri="{FF2B5EF4-FFF2-40B4-BE49-F238E27FC236}">
                <a16:creationId xmlns:a16="http://schemas.microsoft.com/office/drawing/2014/main" id="{234BF0E2-5A9D-F041-B182-E684489315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90"/>
          <a:stretch/>
        </p:blipFill>
        <p:spPr>
          <a:xfrm>
            <a:off x="2976433" y="1825624"/>
            <a:ext cx="6044475" cy="4895855"/>
          </a:xfrm>
        </p:spPr>
      </p:pic>
    </p:spTree>
    <p:extLst>
      <p:ext uri="{BB962C8B-B14F-4D97-AF65-F5344CB8AC3E}">
        <p14:creationId xmlns:p14="http://schemas.microsoft.com/office/powerpoint/2010/main" val="4196456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7283-2F4E-2F41-83CB-2628448E10C4}"/>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Multi-Wall Contour Estimation</a:t>
            </a:r>
          </a:p>
        </p:txBody>
      </p:sp>
      <p:sp>
        <p:nvSpPr>
          <p:cNvPr id="4" name="Slide Number Placeholder 3">
            <a:extLst>
              <a:ext uri="{FF2B5EF4-FFF2-40B4-BE49-F238E27FC236}">
                <a16:creationId xmlns:a16="http://schemas.microsoft.com/office/drawing/2014/main" id="{51D10931-6691-E04D-B0DF-62B1F60DD76E}"/>
              </a:ext>
            </a:extLst>
          </p:cNvPr>
          <p:cNvSpPr>
            <a:spLocks noGrp="1"/>
          </p:cNvSpPr>
          <p:nvPr>
            <p:ph type="sldNum" sz="quarter" idx="12"/>
          </p:nvPr>
        </p:nvSpPr>
        <p:spPr/>
        <p:txBody>
          <a:bodyPr/>
          <a:lstStyle/>
          <a:p>
            <a:fld id="{088FEC65-D79E-4DCE-A549-ACBEE94ABE9E}" type="slidenum">
              <a:rPr lang="en-US" smtClean="0"/>
              <a:t>22</a:t>
            </a:fld>
            <a:endParaRPr lang="en-US"/>
          </a:p>
        </p:txBody>
      </p:sp>
      <p:pic>
        <p:nvPicPr>
          <p:cNvPr id="15" name="Picture 14">
            <a:extLst>
              <a:ext uri="{FF2B5EF4-FFF2-40B4-BE49-F238E27FC236}">
                <a16:creationId xmlns:a16="http://schemas.microsoft.com/office/drawing/2014/main" id="{B46B9BB0-62C5-3148-8132-384BBDC39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6337"/>
            <a:ext cx="4247170" cy="3516925"/>
          </a:xfrm>
          <a:prstGeom prst="rect">
            <a:avLst/>
          </a:prstGeom>
        </p:spPr>
      </p:pic>
      <p:pic>
        <p:nvPicPr>
          <p:cNvPr id="19" name="Picture 18">
            <a:extLst>
              <a:ext uri="{FF2B5EF4-FFF2-40B4-BE49-F238E27FC236}">
                <a16:creationId xmlns:a16="http://schemas.microsoft.com/office/drawing/2014/main" id="{21BBC65D-0B26-C147-9DAC-F4C37C51E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170" y="2340073"/>
            <a:ext cx="4114406" cy="3439512"/>
          </a:xfrm>
          <a:prstGeom prst="rect">
            <a:avLst/>
          </a:prstGeom>
        </p:spPr>
      </p:pic>
      <p:pic>
        <p:nvPicPr>
          <p:cNvPr id="21" name="Picture 20">
            <a:extLst>
              <a:ext uri="{FF2B5EF4-FFF2-40B4-BE49-F238E27FC236}">
                <a16:creationId xmlns:a16="http://schemas.microsoft.com/office/drawing/2014/main" id="{D6152A31-FC68-BE46-B714-1CF29283F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540" y="2391507"/>
            <a:ext cx="3963865" cy="3017854"/>
          </a:xfrm>
          <a:prstGeom prst="rect">
            <a:avLst/>
          </a:prstGeom>
        </p:spPr>
      </p:pic>
      <p:cxnSp>
        <p:nvCxnSpPr>
          <p:cNvPr id="23" name="Straight Connector 22">
            <a:extLst>
              <a:ext uri="{FF2B5EF4-FFF2-40B4-BE49-F238E27FC236}">
                <a16:creationId xmlns:a16="http://schemas.microsoft.com/office/drawing/2014/main" id="{1F84BF0E-ABD0-FB4F-AB19-20619343FFBF}"/>
              </a:ext>
            </a:extLst>
          </p:cNvPr>
          <p:cNvCxnSpPr>
            <a:cxnSpLocks/>
          </p:cNvCxnSpPr>
          <p:nvPr/>
        </p:nvCxnSpPr>
        <p:spPr>
          <a:xfrm>
            <a:off x="9073662" y="2778369"/>
            <a:ext cx="720969" cy="0"/>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E4CA09-DB00-AA45-92DE-3B115A435138}"/>
              </a:ext>
            </a:extLst>
          </p:cNvPr>
          <p:cNvCxnSpPr>
            <a:cxnSpLocks/>
          </p:cNvCxnSpPr>
          <p:nvPr/>
        </p:nvCxnSpPr>
        <p:spPr>
          <a:xfrm>
            <a:off x="9583615" y="2778369"/>
            <a:ext cx="0" cy="1857743"/>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82676D-1BF3-9B4F-8BEC-8F451F33740A}"/>
              </a:ext>
            </a:extLst>
          </p:cNvPr>
          <p:cNvCxnSpPr>
            <a:cxnSpLocks/>
          </p:cNvCxnSpPr>
          <p:nvPr/>
        </p:nvCxnSpPr>
        <p:spPr>
          <a:xfrm>
            <a:off x="9794631" y="2778368"/>
            <a:ext cx="0" cy="1857744"/>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3A91E06-0614-264C-B461-4CE855D3AE68}"/>
              </a:ext>
            </a:extLst>
          </p:cNvPr>
          <p:cNvCxnSpPr>
            <a:cxnSpLocks/>
          </p:cNvCxnSpPr>
          <p:nvPr/>
        </p:nvCxnSpPr>
        <p:spPr>
          <a:xfrm flipV="1">
            <a:off x="8700034" y="4114799"/>
            <a:ext cx="883581" cy="1489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632D11-9F21-8647-B07A-D0D5C585C693}"/>
              </a:ext>
            </a:extLst>
          </p:cNvPr>
          <p:cNvCxnSpPr>
            <a:cxnSpLocks/>
            <a:stCxn id="41" idx="0"/>
          </p:cNvCxnSpPr>
          <p:nvPr/>
        </p:nvCxnSpPr>
        <p:spPr>
          <a:xfrm flipV="1">
            <a:off x="9332712" y="4288585"/>
            <a:ext cx="461918" cy="1385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1CADFB7-B4AD-4A46-86C9-1023BA910581}"/>
              </a:ext>
            </a:extLst>
          </p:cNvPr>
          <p:cNvSpPr txBox="1"/>
          <p:nvPr/>
        </p:nvSpPr>
        <p:spPr>
          <a:xfrm>
            <a:off x="8153939" y="5500755"/>
            <a:ext cx="816249"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10 cm</a:t>
            </a:r>
          </a:p>
        </p:txBody>
      </p:sp>
      <p:sp>
        <p:nvSpPr>
          <p:cNvPr id="41" name="TextBox 40">
            <a:extLst>
              <a:ext uri="{FF2B5EF4-FFF2-40B4-BE49-F238E27FC236}">
                <a16:creationId xmlns:a16="http://schemas.microsoft.com/office/drawing/2014/main" id="{CD41C2FD-5294-3C40-98C7-4D1CC3A38A23}"/>
              </a:ext>
            </a:extLst>
          </p:cNvPr>
          <p:cNvSpPr txBox="1"/>
          <p:nvPr/>
        </p:nvSpPr>
        <p:spPr>
          <a:xfrm>
            <a:off x="8955846" y="5673971"/>
            <a:ext cx="75373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14 cm</a:t>
            </a:r>
          </a:p>
        </p:txBody>
      </p:sp>
    </p:spTree>
    <p:extLst>
      <p:ext uri="{BB962C8B-B14F-4D97-AF65-F5344CB8AC3E}">
        <p14:creationId xmlns:p14="http://schemas.microsoft.com/office/powerpoint/2010/main" val="378923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FC1E-2EBC-D348-91D4-358243FBF0D1}"/>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Comparison with </a:t>
            </a:r>
            <a:r>
              <a:rPr lang="en-US" dirty="0" err="1">
                <a:ln w="0"/>
                <a:effectLst>
                  <a:outerShdw blurRad="38100" dist="19050" dir="2700000" algn="tl" rotWithShape="0">
                    <a:schemeClr val="dk1">
                      <a:alpha val="40000"/>
                    </a:schemeClr>
                  </a:outerShdw>
                </a:effectLst>
              </a:rPr>
              <a:t>BatMapper</a:t>
            </a:r>
            <a:endParaRPr lang="en-US"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EFC790E9-B7BB-6B48-8720-660D152BD5C8}"/>
              </a:ext>
            </a:extLst>
          </p:cNvPr>
          <p:cNvSpPr>
            <a:spLocks noGrp="1"/>
          </p:cNvSpPr>
          <p:nvPr>
            <p:ph idx="1"/>
          </p:nvPr>
        </p:nvSpPr>
        <p:spPr/>
        <p:txBody>
          <a:bodyPr>
            <a:normAutofit/>
          </a:bodyPr>
          <a:lstStyle/>
          <a:p>
            <a:r>
              <a:rPr lang="en-US" sz="3600" dirty="0"/>
              <a:t>A parallel work published in </a:t>
            </a:r>
            <a:r>
              <a:rPr lang="en-US" sz="3600" dirty="0" err="1"/>
              <a:t>MobiSys</a:t>
            </a:r>
            <a:r>
              <a:rPr lang="en-US" sz="3600" dirty="0"/>
              <a:t> 2017</a:t>
            </a:r>
          </a:p>
          <a:p>
            <a:r>
              <a:rPr lang="en-US" sz="3600" dirty="0"/>
              <a:t>Differences:</a:t>
            </a:r>
          </a:p>
        </p:txBody>
      </p:sp>
      <p:sp>
        <p:nvSpPr>
          <p:cNvPr id="4" name="Slide Number Placeholder 3">
            <a:extLst>
              <a:ext uri="{FF2B5EF4-FFF2-40B4-BE49-F238E27FC236}">
                <a16:creationId xmlns:a16="http://schemas.microsoft.com/office/drawing/2014/main" id="{F4BEBCCF-0003-F645-A641-9E9FDACCE519}"/>
              </a:ext>
            </a:extLst>
          </p:cNvPr>
          <p:cNvSpPr>
            <a:spLocks noGrp="1"/>
          </p:cNvSpPr>
          <p:nvPr>
            <p:ph type="sldNum" sz="quarter" idx="12"/>
          </p:nvPr>
        </p:nvSpPr>
        <p:spPr/>
        <p:txBody>
          <a:bodyPr/>
          <a:lstStyle/>
          <a:p>
            <a:fld id="{088FEC65-D79E-4DCE-A549-ACBEE94ABE9E}" type="slidenum">
              <a:rPr lang="en-US" smtClean="0"/>
              <a:t>23</a:t>
            </a:fld>
            <a:endParaRPr lang="en-US"/>
          </a:p>
        </p:txBody>
      </p:sp>
      <p:graphicFrame>
        <p:nvGraphicFramePr>
          <p:cNvPr id="5" name="Table 4">
            <a:extLst>
              <a:ext uri="{FF2B5EF4-FFF2-40B4-BE49-F238E27FC236}">
                <a16:creationId xmlns:a16="http://schemas.microsoft.com/office/drawing/2014/main" id="{A3BD9F33-A88C-D84C-8C9A-9EFB4B7D19CF}"/>
              </a:ext>
            </a:extLst>
          </p:cNvPr>
          <p:cNvGraphicFramePr>
            <a:graphicFrameLocks noGrp="1"/>
          </p:cNvGraphicFramePr>
          <p:nvPr>
            <p:extLst>
              <p:ext uri="{D42A27DB-BD31-4B8C-83A1-F6EECF244321}">
                <p14:modId xmlns:p14="http://schemas.microsoft.com/office/powerpoint/2010/main" val="2837937286"/>
              </p:ext>
            </p:extLst>
          </p:nvPr>
        </p:nvGraphicFramePr>
        <p:xfrm>
          <a:off x="838200" y="3261994"/>
          <a:ext cx="10835640" cy="3094360"/>
        </p:xfrm>
        <a:graphic>
          <a:graphicData uri="http://schemas.openxmlformats.org/drawingml/2006/table">
            <a:tbl>
              <a:tblPr firstRow="1" bandRow="1">
                <a:tableStyleId>{21E4AEA4-8DFA-4A89-87EB-49C32662AFE0}</a:tableStyleId>
              </a:tblPr>
              <a:tblGrid>
                <a:gridCol w="3611880">
                  <a:extLst>
                    <a:ext uri="{9D8B030D-6E8A-4147-A177-3AD203B41FA5}">
                      <a16:colId xmlns:a16="http://schemas.microsoft.com/office/drawing/2014/main" val="1186412015"/>
                    </a:ext>
                  </a:extLst>
                </a:gridCol>
                <a:gridCol w="3611880">
                  <a:extLst>
                    <a:ext uri="{9D8B030D-6E8A-4147-A177-3AD203B41FA5}">
                      <a16:colId xmlns:a16="http://schemas.microsoft.com/office/drawing/2014/main" val="3556106591"/>
                    </a:ext>
                  </a:extLst>
                </a:gridCol>
                <a:gridCol w="3611880">
                  <a:extLst>
                    <a:ext uri="{9D8B030D-6E8A-4147-A177-3AD203B41FA5}">
                      <a16:colId xmlns:a16="http://schemas.microsoft.com/office/drawing/2014/main" val="816661771"/>
                    </a:ext>
                  </a:extLst>
                </a:gridCol>
              </a:tblGrid>
              <a:tr h="637897">
                <a:tc>
                  <a:txBody>
                    <a:bodyPr/>
                    <a:lstStyle/>
                    <a:p>
                      <a:pPr algn="ctr"/>
                      <a:r>
                        <a:rPr lang="en-US" sz="2800" dirty="0"/>
                        <a:t>Techniques</a:t>
                      </a:r>
                    </a:p>
                  </a:txBody>
                  <a:tcPr/>
                </a:tc>
                <a:tc>
                  <a:txBody>
                    <a:bodyPr/>
                    <a:lstStyle/>
                    <a:p>
                      <a:pPr algn="ctr"/>
                      <a:r>
                        <a:rPr lang="en-US" dirty="0"/>
                        <a:t> </a:t>
                      </a:r>
                      <a:r>
                        <a:rPr lang="en-US" sz="2800" dirty="0"/>
                        <a:t>SAMS</a:t>
                      </a:r>
                    </a:p>
                  </a:txBody>
                  <a:tcPr/>
                </a:tc>
                <a:tc>
                  <a:txBody>
                    <a:bodyPr/>
                    <a:lstStyle/>
                    <a:p>
                      <a:pPr algn="ctr"/>
                      <a:r>
                        <a:rPr lang="en-US" sz="2800" dirty="0"/>
                        <a:t>BATMAPPER</a:t>
                      </a:r>
                    </a:p>
                  </a:txBody>
                  <a:tcPr/>
                </a:tc>
                <a:extLst>
                  <a:ext uri="{0D108BD9-81ED-4DB2-BD59-A6C34878D82A}">
                    <a16:rowId xmlns:a16="http://schemas.microsoft.com/office/drawing/2014/main" val="1285501765"/>
                  </a:ext>
                </a:extLst>
              </a:tr>
              <a:tr h="913999">
                <a:tc>
                  <a:txBody>
                    <a:bodyPr/>
                    <a:lstStyle/>
                    <a:p>
                      <a:pPr algn="ctr"/>
                      <a:r>
                        <a:rPr lang="en-US" sz="2800" b="1" dirty="0"/>
                        <a:t>Distance Estimation</a:t>
                      </a:r>
                    </a:p>
                  </a:txBody>
                  <a:tcPr/>
                </a:tc>
                <a:tc>
                  <a:txBody>
                    <a:bodyPr/>
                    <a:lstStyle/>
                    <a:p>
                      <a:pPr algn="ctr"/>
                      <a:r>
                        <a:rPr lang="en-US" sz="2800" dirty="0"/>
                        <a:t>Acoustic Echo</a:t>
                      </a:r>
                    </a:p>
                  </a:txBody>
                  <a:tcPr/>
                </a:tc>
                <a:tc>
                  <a:txBody>
                    <a:bodyPr/>
                    <a:lstStyle/>
                    <a:p>
                      <a:pPr algn="ctr"/>
                      <a:r>
                        <a:rPr lang="en-US" sz="2800" dirty="0"/>
                        <a:t>Acoustic FMCW </a:t>
                      </a:r>
                    </a:p>
                  </a:txBody>
                  <a:tcPr/>
                </a:tc>
                <a:extLst>
                  <a:ext uri="{0D108BD9-81ED-4DB2-BD59-A6C34878D82A}">
                    <a16:rowId xmlns:a16="http://schemas.microsoft.com/office/drawing/2014/main" val="1631275284"/>
                  </a:ext>
                </a:extLst>
              </a:tr>
              <a:tr h="904567">
                <a:tc>
                  <a:txBody>
                    <a:bodyPr/>
                    <a:lstStyle/>
                    <a:p>
                      <a:pPr algn="ctr"/>
                      <a:r>
                        <a:rPr lang="en-US" sz="2800" b="1" dirty="0"/>
                        <a:t>Contour Creation</a:t>
                      </a:r>
                    </a:p>
                  </a:txBody>
                  <a:tcPr/>
                </a:tc>
                <a:tc>
                  <a:txBody>
                    <a:bodyPr/>
                    <a:lstStyle/>
                    <a:p>
                      <a:pPr algn="ctr"/>
                      <a:r>
                        <a:rPr lang="en-US" sz="2800" dirty="0"/>
                        <a:t> Stitching the distances</a:t>
                      </a:r>
                    </a:p>
                  </a:txBody>
                  <a:tcPr/>
                </a:tc>
                <a:tc>
                  <a:txBody>
                    <a:bodyPr/>
                    <a:lstStyle/>
                    <a:p>
                      <a:pPr algn="ctr"/>
                      <a:r>
                        <a:rPr lang="en-US" sz="2800" dirty="0"/>
                        <a:t> Interpolation based</a:t>
                      </a:r>
                    </a:p>
                  </a:txBody>
                  <a:tcPr/>
                </a:tc>
                <a:extLst>
                  <a:ext uri="{0D108BD9-81ED-4DB2-BD59-A6C34878D82A}">
                    <a16:rowId xmlns:a16="http://schemas.microsoft.com/office/drawing/2014/main" val="219582040"/>
                  </a:ext>
                </a:extLst>
              </a:tr>
              <a:tr h="637897">
                <a:tc>
                  <a:txBody>
                    <a:bodyPr/>
                    <a:lstStyle/>
                    <a:p>
                      <a:pPr algn="ctr"/>
                      <a:r>
                        <a:rPr lang="en-US" sz="2800" b="1" dirty="0"/>
                        <a:t>Initial Setup</a:t>
                      </a:r>
                    </a:p>
                  </a:txBody>
                  <a:tcPr/>
                </a:tc>
                <a:tc>
                  <a:txBody>
                    <a:bodyPr/>
                    <a:lstStyle/>
                    <a:p>
                      <a:pPr algn="ctr"/>
                      <a:r>
                        <a:rPr lang="en-US" sz="2800" dirty="0"/>
                        <a:t>Training-based</a:t>
                      </a:r>
                    </a:p>
                  </a:txBody>
                  <a:tcPr/>
                </a:tc>
                <a:tc>
                  <a:txBody>
                    <a:bodyPr/>
                    <a:lstStyle/>
                    <a:p>
                      <a:pPr algn="ctr"/>
                      <a:r>
                        <a:rPr lang="en-US" sz="2800" dirty="0"/>
                        <a:t>Training Free</a:t>
                      </a:r>
                    </a:p>
                  </a:txBody>
                  <a:tcPr/>
                </a:tc>
                <a:extLst>
                  <a:ext uri="{0D108BD9-81ED-4DB2-BD59-A6C34878D82A}">
                    <a16:rowId xmlns:a16="http://schemas.microsoft.com/office/drawing/2014/main" val="810065201"/>
                  </a:ext>
                </a:extLst>
              </a:tr>
            </a:tbl>
          </a:graphicData>
        </a:graphic>
      </p:graphicFrame>
    </p:spTree>
    <p:extLst>
      <p:ext uri="{BB962C8B-B14F-4D97-AF65-F5344CB8AC3E}">
        <p14:creationId xmlns:p14="http://schemas.microsoft.com/office/powerpoint/2010/main" val="327403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D9BE-6B2B-9E45-BE18-449CF8FF3C0F}"/>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For Straight Walls</a:t>
            </a:r>
          </a:p>
        </p:txBody>
      </p:sp>
      <p:sp>
        <p:nvSpPr>
          <p:cNvPr id="4" name="Slide Number Placeholder 3">
            <a:extLst>
              <a:ext uri="{FF2B5EF4-FFF2-40B4-BE49-F238E27FC236}">
                <a16:creationId xmlns:a16="http://schemas.microsoft.com/office/drawing/2014/main" id="{4769560C-C819-8648-88F4-6D3854940788}"/>
              </a:ext>
            </a:extLst>
          </p:cNvPr>
          <p:cNvSpPr>
            <a:spLocks noGrp="1"/>
          </p:cNvSpPr>
          <p:nvPr>
            <p:ph type="sldNum" sz="quarter" idx="12"/>
          </p:nvPr>
        </p:nvSpPr>
        <p:spPr/>
        <p:txBody>
          <a:bodyPr/>
          <a:lstStyle/>
          <a:p>
            <a:fld id="{088FEC65-D79E-4DCE-A549-ACBEE94ABE9E}" type="slidenum">
              <a:rPr lang="en-US" smtClean="0"/>
              <a:t>24</a:t>
            </a:fld>
            <a:endParaRPr lang="en-US" dirty="0"/>
          </a:p>
        </p:txBody>
      </p:sp>
      <p:pic>
        <p:nvPicPr>
          <p:cNvPr id="7" name="Picture 6">
            <a:extLst>
              <a:ext uri="{FF2B5EF4-FFF2-40B4-BE49-F238E27FC236}">
                <a16:creationId xmlns:a16="http://schemas.microsoft.com/office/drawing/2014/main" id="{5800FB67-6AFC-E14B-9E97-E0BBEE85B447}"/>
              </a:ext>
            </a:extLst>
          </p:cNvPr>
          <p:cNvPicPr>
            <a:picLocks noChangeAspect="1"/>
          </p:cNvPicPr>
          <p:nvPr/>
        </p:nvPicPr>
        <p:blipFill rotWithShape="1">
          <a:blip r:embed="rId3">
            <a:extLst>
              <a:ext uri="{28A0092B-C50C-407E-A947-70E740481C1C}">
                <a14:useLocalDpi xmlns:a14="http://schemas.microsoft.com/office/drawing/2010/main" val="0"/>
              </a:ext>
            </a:extLst>
          </a:blip>
          <a:srcRect l="622"/>
          <a:stretch/>
        </p:blipFill>
        <p:spPr>
          <a:xfrm>
            <a:off x="6084277" y="1864534"/>
            <a:ext cx="5621718" cy="4317977"/>
          </a:xfrm>
          <a:prstGeom prst="rect">
            <a:avLst/>
          </a:prstGeom>
        </p:spPr>
      </p:pic>
      <p:pic>
        <p:nvPicPr>
          <p:cNvPr id="9" name="Picture 8">
            <a:extLst>
              <a:ext uri="{FF2B5EF4-FFF2-40B4-BE49-F238E27FC236}">
                <a16:creationId xmlns:a16="http://schemas.microsoft.com/office/drawing/2014/main" id="{D58C4CE7-0DEF-5E47-97A5-7AD00B19B7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0084"/>
            <a:ext cx="5908431" cy="4640678"/>
          </a:xfrm>
          <a:prstGeom prst="rect">
            <a:avLst/>
          </a:prstGeom>
        </p:spPr>
      </p:pic>
      <p:cxnSp>
        <p:nvCxnSpPr>
          <p:cNvPr id="10" name="Straight Connector 9">
            <a:extLst>
              <a:ext uri="{FF2B5EF4-FFF2-40B4-BE49-F238E27FC236}">
                <a16:creationId xmlns:a16="http://schemas.microsoft.com/office/drawing/2014/main" id="{13BE4DFB-71BC-AA44-A033-0E0CFF39B0F8}"/>
              </a:ext>
            </a:extLst>
          </p:cNvPr>
          <p:cNvCxnSpPr>
            <a:cxnSpLocks/>
          </p:cNvCxnSpPr>
          <p:nvPr/>
        </p:nvCxnSpPr>
        <p:spPr>
          <a:xfrm>
            <a:off x="7104185" y="2409092"/>
            <a:ext cx="720969" cy="0"/>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704246-56C1-6D49-9ABB-E5F6ABD64AED}"/>
              </a:ext>
            </a:extLst>
          </p:cNvPr>
          <p:cNvCxnSpPr>
            <a:cxnSpLocks/>
          </p:cNvCxnSpPr>
          <p:nvPr/>
        </p:nvCxnSpPr>
        <p:spPr>
          <a:xfrm>
            <a:off x="7596553" y="2409092"/>
            <a:ext cx="0" cy="2795954"/>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F25EC0-533F-CF4B-9152-F78F80FF6422}"/>
              </a:ext>
            </a:extLst>
          </p:cNvPr>
          <p:cNvCxnSpPr>
            <a:cxnSpLocks/>
          </p:cNvCxnSpPr>
          <p:nvPr/>
        </p:nvCxnSpPr>
        <p:spPr>
          <a:xfrm>
            <a:off x="7842739" y="2409092"/>
            <a:ext cx="0" cy="2795954"/>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263659-9E36-F649-9214-E7892B0A932C}"/>
              </a:ext>
            </a:extLst>
          </p:cNvPr>
          <p:cNvCxnSpPr>
            <a:cxnSpLocks/>
          </p:cNvCxnSpPr>
          <p:nvPr/>
        </p:nvCxnSpPr>
        <p:spPr>
          <a:xfrm flipV="1">
            <a:off x="6748143" y="4254007"/>
            <a:ext cx="883581" cy="1489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39E3E0-30FB-C242-BC7C-A3E7517CAFDC}"/>
              </a:ext>
            </a:extLst>
          </p:cNvPr>
          <p:cNvCxnSpPr>
            <a:cxnSpLocks/>
            <a:stCxn id="18" idx="0"/>
          </p:cNvCxnSpPr>
          <p:nvPr/>
        </p:nvCxnSpPr>
        <p:spPr>
          <a:xfrm flipV="1">
            <a:off x="7405762" y="4954686"/>
            <a:ext cx="419392" cy="13853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BC8F46-835D-F045-AFC3-9BD840A81727}"/>
              </a:ext>
            </a:extLst>
          </p:cNvPr>
          <p:cNvSpPr txBox="1"/>
          <p:nvPr/>
        </p:nvSpPr>
        <p:spPr>
          <a:xfrm>
            <a:off x="6202048" y="5639963"/>
            <a:ext cx="81785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12 cm</a:t>
            </a:r>
          </a:p>
        </p:txBody>
      </p:sp>
      <p:sp>
        <p:nvSpPr>
          <p:cNvPr id="18" name="TextBox 17">
            <a:extLst>
              <a:ext uri="{FF2B5EF4-FFF2-40B4-BE49-F238E27FC236}">
                <a16:creationId xmlns:a16="http://schemas.microsoft.com/office/drawing/2014/main" id="{C608AFFC-A49C-644C-A4CE-82111C13BCD5}"/>
              </a:ext>
            </a:extLst>
          </p:cNvPr>
          <p:cNvSpPr txBox="1"/>
          <p:nvPr/>
        </p:nvSpPr>
        <p:spPr>
          <a:xfrm>
            <a:off x="6986370" y="6340070"/>
            <a:ext cx="8387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20 cm</a:t>
            </a:r>
          </a:p>
        </p:txBody>
      </p:sp>
    </p:spTree>
    <p:extLst>
      <p:ext uri="{BB962C8B-B14F-4D97-AF65-F5344CB8AC3E}">
        <p14:creationId xmlns:p14="http://schemas.microsoft.com/office/powerpoint/2010/main" val="147978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50D8-7311-4D45-8357-4751B6DB95D4}"/>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For Curved Walls</a:t>
            </a:r>
          </a:p>
        </p:txBody>
      </p:sp>
      <p:sp>
        <p:nvSpPr>
          <p:cNvPr id="4" name="Slide Number Placeholder 3">
            <a:extLst>
              <a:ext uri="{FF2B5EF4-FFF2-40B4-BE49-F238E27FC236}">
                <a16:creationId xmlns:a16="http://schemas.microsoft.com/office/drawing/2014/main" id="{D04219D7-B2E4-254A-8E49-95D5773BCB0F}"/>
              </a:ext>
            </a:extLst>
          </p:cNvPr>
          <p:cNvSpPr>
            <a:spLocks noGrp="1"/>
          </p:cNvSpPr>
          <p:nvPr>
            <p:ph type="sldNum" sz="quarter" idx="12"/>
          </p:nvPr>
        </p:nvSpPr>
        <p:spPr/>
        <p:txBody>
          <a:bodyPr/>
          <a:lstStyle/>
          <a:p>
            <a:fld id="{088FEC65-D79E-4DCE-A549-ACBEE94ABE9E}" type="slidenum">
              <a:rPr lang="en-US" smtClean="0"/>
              <a:t>25</a:t>
            </a:fld>
            <a:endParaRPr lang="en-US" dirty="0"/>
          </a:p>
        </p:txBody>
      </p:sp>
      <p:pic>
        <p:nvPicPr>
          <p:cNvPr id="10" name="Content Placeholder 11">
            <a:extLst>
              <a:ext uri="{FF2B5EF4-FFF2-40B4-BE49-F238E27FC236}">
                <a16:creationId xmlns:a16="http://schemas.microsoft.com/office/drawing/2014/main" id="{5948A3BC-6E72-C747-B880-3609F8F96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9234" y="1690692"/>
            <a:ext cx="5634424" cy="4351338"/>
          </a:xfrm>
        </p:spPr>
      </p:pic>
      <p:pic>
        <p:nvPicPr>
          <p:cNvPr id="12" name="Picture 11">
            <a:extLst>
              <a:ext uri="{FF2B5EF4-FFF2-40B4-BE49-F238E27FC236}">
                <a16:creationId xmlns:a16="http://schemas.microsoft.com/office/drawing/2014/main" id="{B3FE5BD9-EED1-C541-8018-16EB6A0EB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4" y="1690692"/>
            <a:ext cx="5813410" cy="4325454"/>
          </a:xfrm>
          <a:prstGeom prst="rect">
            <a:avLst/>
          </a:prstGeom>
        </p:spPr>
      </p:pic>
      <p:cxnSp>
        <p:nvCxnSpPr>
          <p:cNvPr id="13" name="Straight Connector 12">
            <a:extLst>
              <a:ext uri="{FF2B5EF4-FFF2-40B4-BE49-F238E27FC236}">
                <a16:creationId xmlns:a16="http://schemas.microsoft.com/office/drawing/2014/main" id="{AC2DA9CB-8576-024C-A830-FBECB409E3B5}"/>
              </a:ext>
            </a:extLst>
          </p:cNvPr>
          <p:cNvCxnSpPr>
            <a:cxnSpLocks/>
          </p:cNvCxnSpPr>
          <p:nvPr/>
        </p:nvCxnSpPr>
        <p:spPr>
          <a:xfrm>
            <a:off x="6875584" y="2215661"/>
            <a:ext cx="2074985" cy="0"/>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436BAE-D7BE-5440-A90D-05E2C9C65F84}"/>
              </a:ext>
            </a:extLst>
          </p:cNvPr>
          <p:cNvCxnSpPr>
            <a:cxnSpLocks/>
          </p:cNvCxnSpPr>
          <p:nvPr/>
        </p:nvCxnSpPr>
        <p:spPr>
          <a:xfrm flipH="1">
            <a:off x="7631724" y="2215661"/>
            <a:ext cx="1" cy="2989385"/>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808F39-7485-B74F-BD83-D0E08352EBCE}"/>
              </a:ext>
            </a:extLst>
          </p:cNvPr>
          <p:cNvCxnSpPr>
            <a:cxnSpLocks/>
          </p:cNvCxnSpPr>
          <p:nvPr/>
        </p:nvCxnSpPr>
        <p:spPr>
          <a:xfrm>
            <a:off x="8932985" y="2215661"/>
            <a:ext cx="0" cy="2989385"/>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30F4464-4291-F442-A76B-98C4CADD8108}"/>
              </a:ext>
            </a:extLst>
          </p:cNvPr>
          <p:cNvCxnSpPr>
            <a:cxnSpLocks/>
          </p:cNvCxnSpPr>
          <p:nvPr/>
        </p:nvCxnSpPr>
        <p:spPr>
          <a:xfrm flipV="1">
            <a:off x="6748143" y="4254007"/>
            <a:ext cx="883581" cy="1489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9D7DF7-9545-7B4C-A889-B31DA436C796}"/>
              </a:ext>
            </a:extLst>
          </p:cNvPr>
          <p:cNvCxnSpPr>
            <a:cxnSpLocks/>
            <a:stCxn id="19" idx="0"/>
          </p:cNvCxnSpPr>
          <p:nvPr/>
        </p:nvCxnSpPr>
        <p:spPr>
          <a:xfrm flipV="1">
            <a:off x="7405762" y="4835769"/>
            <a:ext cx="1527223" cy="15043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32174B-7AB0-8744-BEDB-BE8C6F143257}"/>
              </a:ext>
            </a:extLst>
          </p:cNvPr>
          <p:cNvSpPr txBox="1"/>
          <p:nvPr/>
        </p:nvSpPr>
        <p:spPr>
          <a:xfrm>
            <a:off x="6202048" y="5639963"/>
            <a:ext cx="688009"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5 cm</a:t>
            </a:r>
          </a:p>
        </p:txBody>
      </p:sp>
      <p:sp>
        <p:nvSpPr>
          <p:cNvPr id="19" name="TextBox 18">
            <a:extLst>
              <a:ext uri="{FF2B5EF4-FFF2-40B4-BE49-F238E27FC236}">
                <a16:creationId xmlns:a16="http://schemas.microsoft.com/office/drawing/2014/main" id="{9BA287DB-9C27-7145-856A-FBDF67263568}"/>
              </a:ext>
            </a:extLst>
          </p:cNvPr>
          <p:cNvSpPr txBox="1"/>
          <p:nvPr/>
        </p:nvSpPr>
        <p:spPr>
          <a:xfrm>
            <a:off x="6986370" y="6340070"/>
            <a:ext cx="8387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14 cm</a:t>
            </a:r>
          </a:p>
        </p:txBody>
      </p:sp>
    </p:spTree>
    <p:extLst>
      <p:ext uri="{BB962C8B-B14F-4D97-AF65-F5344CB8AC3E}">
        <p14:creationId xmlns:p14="http://schemas.microsoft.com/office/powerpoint/2010/main" val="8542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68E0-3061-174A-BD2F-B736A8949641}"/>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For a Floor Space</a:t>
            </a:r>
          </a:p>
        </p:txBody>
      </p:sp>
      <p:pic>
        <p:nvPicPr>
          <p:cNvPr id="16" name="Picture 15">
            <a:extLst>
              <a:ext uri="{FF2B5EF4-FFF2-40B4-BE49-F238E27FC236}">
                <a16:creationId xmlns:a16="http://schemas.microsoft.com/office/drawing/2014/main" id="{C5546A7D-6931-604E-A7A0-D43C0484D7CF}"/>
              </a:ext>
            </a:extLst>
          </p:cNvPr>
          <p:cNvPicPr>
            <a:picLocks noChangeAspect="1"/>
          </p:cNvPicPr>
          <p:nvPr/>
        </p:nvPicPr>
        <p:blipFill rotWithShape="1">
          <a:blip r:embed="rId3">
            <a:extLst>
              <a:ext uri="{28A0092B-C50C-407E-A947-70E740481C1C}">
                <a14:useLocalDpi xmlns:a14="http://schemas.microsoft.com/office/drawing/2010/main" val="0"/>
              </a:ext>
            </a:extLst>
          </a:blip>
          <a:srcRect l="996" b="2492"/>
          <a:stretch/>
        </p:blipFill>
        <p:spPr>
          <a:xfrm>
            <a:off x="141203" y="2018237"/>
            <a:ext cx="5959346" cy="4672191"/>
          </a:xfrm>
          <a:prstGeom prst="rect">
            <a:avLst/>
          </a:prstGeom>
        </p:spPr>
      </p:pic>
      <p:pic>
        <p:nvPicPr>
          <p:cNvPr id="4" name="Picture 3">
            <a:extLst>
              <a:ext uri="{FF2B5EF4-FFF2-40B4-BE49-F238E27FC236}">
                <a16:creationId xmlns:a16="http://schemas.microsoft.com/office/drawing/2014/main" id="{2C0EA79C-2345-A24B-A725-8336D70E2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917" y="2018237"/>
            <a:ext cx="5036024" cy="3638218"/>
          </a:xfrm>
          <a:prstGeom prst="rect">
            <a:avLst/>
          </a:prstGeom>
        </p:spPr>
      </p:pic>
    </p:spTree>
    <p:extLst>
      <p:ext uri="{BB962C8B-B14F-4D97-AF65-F5344CB8AC3E}">
        <p14:creationId xmlns:p14="http://schemas.microsoft.com/office/powerpoint/2010/main" val="83564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n w="0"/>
                <a:effectLst>
                  <a:outerShdw blurRad="38100" dist="19050" dir="2700000" algn="tl" rotWithShape="0">
                    <a:schemeClr val="dk1">
                      <a:alpha val="40000"/>
                    </a:schemeClr>
                  </a:outerShdw>
                </a:effectLst>
              </a:rPr>
              <a:t>Future Works</a:t>
            </a:r>
          </a:p>
        </p:txBody>
      </p:sp>
      <p:sp>
        <p:nvSpPr>
          <p:cNvPr id="3" name="Content Placeholder 2"/>
          <p:cNvSpPr>
            <a:spLocks noGrp="1"/>
          </p:cNvSpPr>
          <p:nvPr>
            <p:ph idx="1"/>
          </p:nvPr>
        </p:nvSpPr>
        <p:spPr/>
        <p:txBody>
          <a:bodyPr>
            <a:normAutofit fontScale="70000" lnSpcReduction="20000"/>
          </a:bodyPr>
          <a:lstStyle/>
          <a:p>
            <a:r>
              <a:rPr lang="en-US" sz="4400" dirty="0"/>
              <a:t>Augmenting with light-based solutions </a:t>
            </a:r>
          </a:p>
          <a:p>
            <a:pPr lvl="1"/>
            <a:r>
              <a:rPr lang="en-US" sz="4000" dirty="0"/>
              <a:t>Transparent walls etc.</a:t>
            </a:r>
          </a:p>
          <a:p>
            <a:endParaRPr lang="en-US" sz="4400" dirty="0"/>
          </a:p>
          <a:p>
            <a:r>
              <a:rPr lang="en-US" sz="4400" dirty="0"/>
              <a:t>Augmenting with camera-based solutions</a:t>
            </a:r>
          </a:p>
          <a:p>
            <a:pPr lvl="1"/>
            <a:r>
              <a:rPr lang="en-US" sz="4000" dirty="0"/>
              <a:t>Depth information etc.</a:t>
            </a:r>
          </a:p>
          <a:p>
            <a:endParaRPr lang="en-US" sz="4400" dirty="0"/>
          </a:p>
          <a:p>
            <a:r>
              <a:rPr lang="en-US" sz="4400" dirty="0"/>
              <a:t>Fusing with Wi-Fi based indoor localization system</a:t>
            </a:r>
          </a:p>
          <a:p>
            <a:pPr marL="0" indent="0">
              <a:buNone/>
            </a:pPr>
            <a:endParaRPr lang="en-US" sz="4400" dirty="0"/>
          </a:p>
          <a:p>
            <a:r>
              <a:rPr lang="en-US" sz="4400" dirty="0"/>
              <a:t>Better dead-reckoning to facilitate more natural movement</a:t>
            </a:r>
          </a:p>
          <a:p>
            <a:endParaRPr lang="en-US" sz="4400" dirty="0"/>
          </a:p>
          <a:p>
            <a:endParaRPr lang="en-US" sz="3200" dirty="0">
              <a:latin typeface="+mj-lt"/>
            </a:endParaRPr>
          </a:p>
        </p:txBody>
      </p:sp>
      <p:sp>
        <p:nvSpPr>
          <p:cNvPr id="4" name="Slide Number Placeholder 3"/>
          <p:cNvSpPr>
            <a:spLocks noGrp="1"/>
          </p:cNvSpPr>
          <p:nvPr>
            <p:ph type="sldNum" sz="quarter" idx="12"/>
          </p:nvPr>
        </p:nvSpPr>
        <p:spPr/>
        <p:txBody>
          <a:bodyPr/>
          <a:lstStyle/>
          <a:p>
            <a:fld id="{0D522F1B-7C4D-45D9-BBA0-B097EC716052}" type="slidenum">
              <a:rPr lang="en-US" smtClean="0"/>
              <a:t>27</a:t>
            </a:fld>
            <a:endParaRPr lang="en-US"/>
          </a:p>
        </p:txBody>
      </p:sp>
      <p:sp>
        <p:nvSpPr>
          <p:cNvPr id="5" name="TextBox 4"/>
          <p:cNvSpPr txBox="1"/>
          <p:nvPr/>
        </p:nvSpPr>
        <p:spPr>
          <a:xfrm>
            <a:off x="9271591" y="30621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4204207"/>
      </p:ext>
    </p:extLst>
  </p:cSld>
  <p:clrMapOvr>
    <a:masterClrMapping/>
  </p:clrMapOvr>
  <mc:AlternateContent xmlns:mc="http://schemas.openxmlformats.org/markup-compatibility/2006" xmlns:p14="http://schemas.microsoft.com/office/powerpoint/2010/main">
    <mc:Choice Requires="p14">
      <p:transition p14:dur="0" advTm="1541"/>
    </mc:Choice>
    <mc:Fallback xmlns="">
      <p:transition advTm="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n w="0"/>
                <a:effectLst>
                  <a:outerShdw blurRad="38100" dist="19050" dir="2700000" algn="tl" rotWithShape="0">
                    <a:schemeClr val="dk1">
                      <a:alpha val="40000"/>
                    </a:schemeClr>
                  </a:outerShdw>
                </a:effectLst>
              </a:rPr>
              <a:t>Key Takeaways</a:t>
            </a:r>
          </a:p>
        </p:txBody>
      </p:sp>
      <p:sp>
        <p:nvSpPr>
          <p:cNvPr id="3" name="Content Placeholder 2"/>
          <p:cNvSpPr>
            <a:spLocks noGrp="1"/>
          </p:cNvSpPr>
          <p:nvPr>
            <p:ph idx="1"/>
          </p:nvPr>
        </p:nvSpPr>
        <p:spPr>
          <a:xfrm>
            <a:off x="388620" y="1851660"/>
            <a:ext cx="11571732" cy="4504694"/>
          </a:xfrm>
        </p:spPr>
        <p:txBody>
          <a:bodyPr>
            <a:normAutofit lnSpcReduction="10000"/>
          </a:bodyPr>
          <a:lstStyle/>
          <a:p>
            <a:r>
              <a:rPr lang="en-US" sz="4400" dirty="0"/>
              <a:t>Bringing acoustic based distance measurement to smartphones</a:t>
            </a:r>
          </a:p>
          <a:p>
            <a:pPr marL="0" indent="0">
              <a:buNone/>
            </a:pPr>
            <a:endParaRPr lang="en-US" sz="4400" dirty="0"/>
          </a:p>
          <a:p>
            <a:r>
              <a:rPr lang="en-US" sz="4400" dirty="0"/>
              <a:t>Training-free Smartphone based Mapping</a:t>
            </a:r>
          </a:p>
          <a:p>
            <a:endParaRPr lang="en-US" sz="4400" dirty="0"/>
          </a:p>
          <a:p>
            <a:r>
              <a:rPr lang="en-US" sz="4400" dirty="0"/>
              <a:t>Observations and learnings would be helpful for similar future systems</a:t>
            </a:r>
          </a:p>
          <a:p>
            <a:endParaRPr lang="en-US" sz="4000" dirty="0">
              <a:latin typeface="+mj-lt"/>
            </a:endParaRPr>
          </a:p>
          <a:p>
            <a:endParaRPr lang="en-US" dirty="0">
              <a:latin typeface="+mj-lt"/>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28</a:t>
            </a:fld>
            <a:endParaRPr lang="en-US"/>
          </a:p>
        </p:txBody>
      </p:sp>
    </p:spTree>
    <p:extLst>
      <p:ext uri="{BB962C8B-B14F-4D97-AF65-F5344CB8AC3E}">
        <p14:creationId xmlns:p14="http://schemas.microsoft.com/office/powerpoint/2010/main" val="505818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51718"/>
            <a:ext cx="9144000" cy="2387600"/>
          </a:xfrm>
        </p:spPr>
        <p:txBody>
          <a:bodyPr>
            <a:normAutofit fontScale="90000"/>
          </a:bodyPr>
          <a:lstStyle/>
          <a:p>
            <a:r>
              <a:rPr lang="en-US" sz="8800" dirty="0"/>
              <a:t>Thanks! Questions ?</a:t>
            </a:r>
          </a:p>
        </p:txBody>
      </p:sp>
      <p:sp>
        <p:nvSpPr>
          <p:cNvPr id="3" name="Subtitle 2"/>
          <p:cNvSpPr>
            <a:spLocks noGrp="1"/>
          </p:cNvSpPr>
          <p:nvPr>
            <p:ph type="subTitle" idx="1"/>
          </p:nvPr>
        </p:nvSpPr>
        <p:spPr>
          <a:xfrm>
            <a:off x="1524000" y="2835559"/>
            <a:ext cx="9144000" cy="1655762"/>
          </a:xfrm>
        </p:spPr>
        <p:txBody>
          <a:bodyPr>
            <a:normAutofit/>
          </a:bodyPr>
          <a:lstStyle/>
          <a:p>
            <a:r>
              <a:rPr lang="en-US" sz="3600" dirty="0">
                <a:latin typeface="+mj-lt"/>
                <a:hlinkClick r:id="rId3"/>
              </a:rPr>
              <a:t>swadhin@cs.utexas.edu</a:t>
            </a:r>
            <a:endParaRPr lang="en-US" sz="3600" dirty="0">
              <a:latin typeface="+mj-lt"/>
            </a:endParaRPr>
          </a:p>
        </p:txBody>
      </p:sp>
      <p:sp>
        <p:nvSpPr>
          <p:cNvPr id="4" name="Slide Number Placeholder 3"/>
          <p:cNvSpPr>
            <a:spLocks noGrp="1"/>
          </p:cNvSpPr>
          <p:nvPr>
            <p:ph type="sldNum" sz="quarter" idx="12"/>
          </p:nvPr>
        </p:nvSpPr>
        <p:spPr/>
        <p:txBody>
          <a:bodyPr/>
          <a:lstStyle/>
          <a:p>
            <a:fld id="{0D522F1B-7C4D-45D9-BBA0-B097EC716052}" type="slidenum">
              <a:rPr lang="en-US" smtClean="0"/>
              <a:t>29</a:t>
            </a:fld>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8500" y="4796492"/>
            <a:ext cx="4474464" cy="2179320"/>
          </a:xfrm>
          <a:prstGeom prst="rect">
            <a:avLst/>
          </a:prstGeom>
        </p:spPr>
      </p:pic>
    </p:spTree>
    <p:extLst>
      <p:ext uri="{BB962C8B-B14F-4D97-AF65-F5344CB8AC3E}">
        <p14:creationId xmlns:p14="http://schemas.microsoft.com/office/powerpoint/2010/main" val="1936461490"/>
      </p:ext>
    </p:extLst>
  </p:cSld>
  <p:clrMapOvr>
    <a:masterClrMapping/>
  </p:clrMapOvr>
  <mc:AlternateContent xmlns:mc="http://schemas.openxmlformats.org/markup-compatibility/2006" xmlns:p14="http://schemas.microsoft.com/office/powerpoint/2010/main">
    <mc:Choice Requires="p14">
      <p:transition p14:dur="0" advTm="85780"/>
    </mc:Choice>
    <mc:Fallback xmlns="">
      <p:transition advTm="857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5132-A18E-E742-87D3-569B2798C610}"/>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State-of-the-art Mapping Systems</a:t>
            </a:r>
          </a:p>
        </p:txBody>
      </p:sp>
      <p:pic>
        <p:nvPicPr>
          <p:cNvPr id="6" name="Content Placeholder 5">
            <a:extLst>
              <a:ext uri="{FF2B5EF4-FFF2-40B4-BE49-F238E27FC236}">
                <a16:creationId xmlns:a16="http://schemas.microsoft.com/office/drawing/2014/main" id="{E7C6BF7F-3FD3-5845-BD7E-2746038ECC9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326" r="17653"/>
          <a:stretch/>
        </p:blipFill>
        <p:spPr>
          <a:xfrm>
            <a:off x="125507" y="2223251"/>
            <a:ext cx="4019749" cy="3395992"/>
          </a:xfrm>
        </p:spPr>
      </p:pic>
      <p:sp>
        <p:nvSpPr>
          <p:cNvPr id="4" name="Slide Number Placeholder 3">
            <a:extLst>
              <a:ext uri="{FF2B5EF4-FFF2-40B4-BE49-F238E27FC236}">
                <a16:creationId xmlns:a16="http://schemas.microsoft.com/office/drawing/2014/main" id="{199CD651-945E-5D4E-A21F-3361E7CF4333}"/>
              </a:ext>
            </a:extLst>
          </p:cNvPr>
          <p:cNvSpPr>
            <a:spLocks noGrp="1"/>
          </p:cNvSpPr>
          <p:nvPr>
            <p:ph type="sldNum" sz="quarter" idx="12"/>
          </p:nvPr>
        </p:nvSpPr>
        <p:spPr/>
        <p:txBody>
          <a:bodyPr/>
          <a:lstStyle/>
          <a:p>
            <a:fld id="{088FEC65-D79E-4DCE-A549-ACBEE94ABE9E}" type="slidenum">
              <a:rPr lang="en-US" smtClean="0"/>
              <a:t>3</a:t>
            </a:fld>
            <a:endParaRPr lang="en-US"/>
          </a:p>
        </p:txBody>
      </p:sp>
      <p:pic>
        <p:nvPicPr>
          <p:cNvPr id="10" name="Picture 9">
            <a:extLst>
              <a:ext uri="{FF2B5EF4-FFF2-40B4-BE49-F238E27FC236}">
                <a16:creationId xmlns:a16="http://schemas.microsoft.com/office/drawing/2014/main" id="{9E5A715D-1AD6-3F41-AEE4-F345F12B92FC}"/>
              </a:ext>
            </a:extLst>
          </p:cNvPr>
          <p:cNvPicPr>
            <a:picLocks noChangeAspect="1"/>
          </p:cNvPicPr>
          <p:nvPr/>
        </p:nvPicPr>
        <p:blipFill rotWithShape="1">
          <a:blip r:embed="rId4">
            <a:extLst>
              <a:ext uri="{28A0092B-C50C-407E-A947-70E740481C1C}">
                <a14:useLocalDpi xmlns:a14="http://schemas.microsoft.com/office/drawing/2010/main" val="0"/>
              </a:ext>
            </a:extLst>
          </a:blip>
          <a:srcRect l="18104" t="5288" r="26819" b="8777"/>
          <a:stretch/>
        </p:blipFill>
        <p:spPr>
          <a:xfrm>
            <a:off x="4392710" y="2223250"/>
            <a:ext cx="3520988" cy="3431850"/>
          </a:xfrm>
          <a:prstGeom prst="rect">
            <a:avLst/>
          </a:prstGeom>
        </p:spPr>
      </p:pic>
      <p:pic>
        <p:nvPicPr>
          <p:cNvPr id="12" name="Picture 11">
            <a:extLst>
              <a:ext uri="{FF2B5EF4-FFF2-40B4-BE49-F238E27FC236}">
                <a16:creationId xmlns:a16="http://schemas.microsoft.com/office/drawing/2014/main" id="{A214E93A-12DB-444D-89C8-EF62D5114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5951" y="2223250"/>
            <a:ext cx="4055242" cy="3413920"/>
          </a:xfrm>
          <a:prstGeom prst="rect">
            <a:avLst/>
          </a:prstGeom>
        </p:spPr>
      </p:pic>
      <p:sp>
        <p:nvSpPr>
          <p:cNvPr id="13" name="TextBox 12">
            <a:extLst>
              <a:ext uri="{FF2B5EF4-FFF2-40B4-BE49-F238E27FC236}">
                <a16:creationId xmlns:a16="http://schemas.microsoft.com/office/drawing/2014/main" id="{F45D3D29-5929-0E40-BACA-21FE9FFFCBBE}"/>
              </a:ext>
            </a:extLst>
          </p:cNvPr>
          <p:cNvSpPr txBox="1"/>
          <p:nvPr/>
        </p:nvSpPr>
        <p:spPr>
          <a:xfrm>
            <a:off x="0" y="5989994"/>
            <a:ext cx="12447254" cy="646331"/>
          </a:xfrm>
          <a:prstGeom prst="rect">
            <a:avLst/>
          </a:prstGeom>
          <a:noFill/>
        </p:spPr>
        <p:txBody>
          <a:bodyPr wrap="none" rtlCol="0">
            <a:spAutoFit/>
          </a:bodyPr>
          <a:lstStyle/>
          <a:p>
            <a:r>
              <a:rPr lang="en-US" sz="3600" dirty="0"/>
              <a:t>Range Finder (LIDAR) + Camera + Robot (Autonomous or Human)</a:t>
            </a:r>
          </a:p>
        </p:txBody>
      </p:sp>
    </p:spTree>
    <p:extLst>
      <p:ext uri="{BB962C8B-B14F-4D97-AF65-F5344CB8AC3E}">
        <p14:creationId xmlns:p14="http://schemas.microsoft.com/office/powerpoint/2010/main" val="229347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C17D-E632-DC47-8487-38BBE4973FB9}"/>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464D6DCF-6F7D-854B-8E6E-22B32CD32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9FAA8AB-2278-3349-8EB7-ADF603779AD4}"/>
              </a:ext>
            </a:extLst>
          </p:cNvPr>
          <p:cNvSpPr>
            <a:spLocks noGrp="1"/>
          </p:cNvSpPr>
          <p:nvPr>
            <p:ph type="sldNum" sz="quarter" idx="12"/>
          </p:nvPr>
        </p:nvSpPr>
        <p:spPr/>
        <p:txBody>
          <a:bodyPr/>
          <a:lstStyle/>
          <a:p>
            <a:fld id="{088FEC65-D79E-4DCE-A549-ACBEE94ABE9E}" type="slidenum">
              <a:rPr lang="en-US" smtClean="0"/>
              <a:t>30</a:t>
            </a:fld>
            <a:endParaRPr lang="en-US"/>
          </a:p>
        </p:txBody>
      </p:sp>
    </p:spTree>
    <p:extLst>
      <p:ext uri="{BB962C8B-B14F-4D97-AF65-F5344CB8AC3E}">
        <p14:creationId xmlns:p14="http://schemas.microsoft.com/office/powerpoint/2010/main" val="3750864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40BD-F9D1-6F42-A4E0-D733D016BCF5}"/>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Robustness to Noise</a:t>
            </a:r>
          </a:p>
        </p:txBody>
      </p:sp>
      <p:sp>
        <p:nvSpPr>
          <p:cNvPr id="4" name="Slide Number Placeholder 3">
            <a:extLst>
              <a:ext uri="{FF2B5EF4-FFF2-40B4-BE49-F238E27FC236}">
                <a16:creationId xmlns:a16="http://schemas.microsoft.com/office/drawing/2014/main" id="{E2F0B7CB-ACCA-CA4A-9E88-72CF060C443F}"/>
              </a:ext>
            </a:extLst>
          </p:cNvPr>
          <p:cNvSpPr>
            <a:spLocks noGrp="1"/>
          </p:cNvSpPr>
          <p:nvPr>
            <p:ph type="sldNum" sz="quarter" idx="12"/>
          </p:nvPr>
        </p:nvSpPr>
        <p:spPr/>
        <p:txBody>
          <a:bodyPr/>
          <a:lstStyle/>
          <a:p>
            <a:fld id="{088FEC65-D79E-4DCE-A549-ACBEE94ABE9E}" type="slidenum">
              <a:rPr lang="en-US" smtClean="0"/>
              <a:t>31</a:t>
            </a:fld>
            <a:endParaRPr lang="en-US"/>
          </a:p>
        </p:txBody>
      </p:sp>
      <p:pic>
        <p:nvPicPr>
          <p:cNvPr id="10" name="Content Placeholder 9">
            <a:extLst>
              <a:ext uri="{FF2B5EF4-FFF2-40B4-BE49-F238E27FC236}">
                <a16:creationId xmlns:a16="http://schemas.microsoft.com/office/drawing/2014/main" id="{E9028CAF-DBE0-4148-B7C9-3658C0973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788" y="1825625"/>
            <a:ext cx="5752423" cy="4351338"/>
          </a:xfrm>
        </p:spPr>
      </p:pic>
    </p:spTree>
    <p:extLst>
      <p:ext uri="{BB962C8B-B14F-4D97-AF65-F5344CB8AC3E}">
        <p14:creationId xmlns:p14="http://schemas.microsoft.com/office/powerpoint/2010/main" val="1713932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DBD-E88A-1343-A943-21761E557FDD}"/>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Key Observations in FMCW Module</a:t>
            </a:r>
          </a:p>
        </p:txBody>
      </p:sp>
      <p:sp>
        <p:nvSpPr>
          <p:cNvPr id="3" name="Content Placeholder 2">
            <a:extLst>
              <a:ext uri="{FF2B5EF4-FFF2-40B4-BE49-F238E27FC236}">
                <a16:creationId xmlns:a16="http://schemas.microsoft.com/office/drawing/2014/main" id="{62B8432E-9EB7-C041-945B-C4DC823C7DEE}"/>
              </a:ext>
            </a:extLst>
          </p:cNvPr>
          <p:cNvSpPr>
            <a:spLocks noGrp="1"/>
          </p:cNvSpPr>
          <p:nvPr>
            <p:ph idx="1"/>
          </p:nvPr>
        </p:nvSpPr>
        <p:spPr/>
        <p:txBody>
          <a:bodyPr>
            <a:normAutofit/>
          </a:bodyPr>
          <a:lstStyle/>
          <a:p>
            <a:r>
              <a:rPr lang="en-US" sz="3600" dirty="0"/>
              <a:t>Bandwidth (resolution, audibility, frequency response)</a:t>
            </a:r>
          </a:p>
          <a:p>
            <a:pPr lvl="1"/>
            <a:r>
              <a:rPr lang="en-US" sz="3600" dirty="0"/>
              <a:t>11 </a:t>
            </a:r>
            <a:r>
              <a:rPr lang="en-US" sz="3600" dirty="0" err="1"/>
              <a:t>KHz</a:t>
            </a:r>
            <a:r>
              <a:rPr lang="en-US" sz="3600" dirty="0"/>
              <a:t> to 21 </a:t>
            </a:r>
            <a:r>
              <a:rPr lang="en-US" sz="3600" dirty="0" err="1"/>
              <a:t>KHz</a:t>
            </a:r>
            <a:r>
              <a:rPr lang="en-US" sz="3600" dirty="0"/>
              <a:t> at 50% of the Volume level</a:t>
            </a:r>
          </a:p>
          <a:p>
            <a:r>
              <a:rPr lang="en-US" sz="3600" dirty="0"/>
              <a:t>Peak selection (threshold and history based) </a:t>
            </a:r>
          </a:p>
          <a:p>
            <a:r>
              <a:rPr lang="en-US" sz="3600" dirty="0"/>
              <a:t>Junction detection is important</a:t>
            </a:r>
          </a:p>
        </p:txBody>
      </p:sp>
      <p:sp>
        <p:nvSpPr>
          <p:cNvPr id="4" name="Slide Number Placeholder 3">
            <a:extLst>
              <a:ext uri="{FF2B5EF4-FFF2-40B4-BE49-F238E27FC236}">
                <a16:creationId xmlns:a16="http://schemas.microsoft.com/office/drawing/2014/main" id="{9884FE86-B352-DD4A-BAF4-2B86EC1EFBAB}"/>
              </a:ext>
            </a:extLst>
          </p:cNvPr>
          <p:cNvSpPr>
            <a:spLocks noGrp="1"/>
          </p:cNvSpPr>
          <p:nvPr>
            <p:ph type="sldNum" sz="quarter" idx="12"/>
          </p:nvPr>
        </p:nvSpPr>
        <p:spPr/>
        <p:txBody>
          <a:bodyPr/>
          <a:lstStyle/>
          <a:p>
            <a:fld id="{088FEC65-D79E-4DCE-A549-ACBEE94ABE9E}" type="slidenum">
              <a:rPr lang="en-US" smtClean="0"/>
              <a:t>32</a:t>
            </a:fld>
            <a:endParaRPr lang="en-US"/>
          </a:p>
        </p:txBody>
      </p:sp>
      <p:pic>
        <p:nvPicPr>
          <p:cNvPr id="11" name="Picture 10">
            <a:extLst>
              <a:ext uri="{FF2B5EF4-FFF2-40B4-BE49-F238E27FC236}">
                <a16:creationId xmlns:a16="http://schemas.microsoft.com/office/drawing/2014/main" id="{F8CF3639-4D67-FE46-816F-8413792FB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54" y="4522893"/>
            <a:ext cx="6776606" cy="1290782"/>
          </a:xfrm>
          <a:prstGeom prst="rect">
            <a:avLst/>
          </a:prstGeom>
        </p:spPr>
      </p:pic>
      <p:pic>
        <p:nvPicPr>
          <p:cNvPr id="6" name="Picture 5">
            <a:extLst>
              <a:ext uri="{FF2B5EF4-FFF2-40B4-BE49-F238E27FC236}">
                <a16:creationId xmlns:a16="http://schemas.microsoft.com/office/drawing/2014/main" id="{8AA4E49B-F4A8-4544-B2EF-E8260ACD8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537" y="4207969"/>
            <a:ext cx="3384377" cy="2650031"/>
          </a:xfrm>
          <a:prstGeom prst="rect">
            <a:avLst/>
          </a:prstGeom>
        </p:spPr>
      </p:pic>
    </p:spTree>
    <p:extLst>
      <p:ext uri="{BB962C8B-B14F-4D97-AF65-F5344CB8AC3E}">
        <p14:creationId xmlns:p14="http://schemas.microsoft.com/office/powerpoint/2010/main" val="312612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8A47-1ED0-AE4B-991C-CAF19D341311}"/>
              </a:ext>
            </a:extLst>
          </p:cNvPr>
          <p:cNvSpPr>
            <a:spLocks noGrp="1"/>
          </p:cNvSpPr>
          <p:nvPr>
            <p:ph type="title"/>
          </p:nvPr>
        </p:nvSpPr>
        <p:spPr/>
        <p:txBody>
          <a:bodyPr/>
          <a:lstStyle/>
          <a:p>
            <a:r>
              <a:rPr lang="en-US" dirty="0"/>
              <a:t>Impact of Bandwidth</a:t>
            </a:r>
          </a:p>
        </p:txBody>
      </p:sp>
      <p:sp>
        <p:nvSpPr>
          <p:cNvPr id="4" name="Slide Number Placeholder 3">
            <a:extLst>
              <a:ext uri="{FF2B5EF4-FFF2-40B4-BE49-F238E27FC236}">
                <a16:creationId xmlns:a16="http://schemas.microsoft.com/office/drawing/2014/main" id="{91FB831D-F1B1-184C-99EE-D6AB9055CAC9}"/>
              </a:ext>
            </a:extLst>
          </p:cNvPr>
          <p:cNvSpPr>
            <a:spLocks noGrp="1"/>
          </p:cNvSpPr>
          <p:nvPr>
            <p:ph type="sldNum" sz="quarter" idx="12"/>
          </p:nvPr>
        </p:nvSpPr>
        <p:spPr/>
        <p:txBody>
          <a:bodyPr/>
          <a:lstStyle/>
          <a:p>
            <a:fld id="{088FEC65-D79E-4DCE-A549-ACBEE94ABE9E}" type="slidenum">
              <a:rPr lang="en-US" smtClean="0"/>
              <a:t>33</a:t>
            </a:fld>
            <a:endParaRPr lang="en-US"/>
          </a:p>
        </p:txBody>
      </p:sp>
      <p:pic>
        <p:nvPicPr>
          <p:cNvPr id="10" name="Content Placeholder 9">
            <a:extLst>
              <a:ext uri="{FF2B5EF4-FFF2-40B4-BE49-F238E27FC236}">
                <a16:creationId xmlns:a16="http://schemas.microsoft.com/office/drawing/2014/main" id="{06CCDDF8-9B0D-4D43-A279-A4ABF1D4D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1558" y="1825625"/>
            <a:ext cx="5388883" cy="4351338"/>
          </a:xfrm>
        </p:spPr>
      </p:pic>
    </p:spTree>
    <p:extLst>
      <p:ext uri="{BB962C8B-B14F-4D97-AF65-F5344CB8AC3E}">
        <p14:creationId xmlns:p14="http://schemas.microsoft.com/office/powerpoint/2010/main" val="3165163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27AF-41EA-7442-ADB8-FBB9335C9CC5}"/>
              </a:ext>
            </a:extLst>
          </p:cNvPr>
          <p:cNvSpPr>
            <a:spLocks noGrp="1"/>
          </p:cNvSpPr>
          <p:nvPr>
            <p:ph type="title"/>
          </p:nvPr>
        </p:nvSpPr>
        <p:spPr/>
        <p:txBody>
          <a:bodyPr/>
          <a:lstStyle/>
          <a:p>
            <a:r>
              <a:rPr lang="en-US" dirty="0"/>
              <a:t>Volume Level</a:t>
            </a:r>
          </a:p>
        </p:txBody>
      </p:sp>
      <p:pic>
        <p:nvPicPr>
          <p:cNvPr id="6" name="Content Placeholder 5">
            <a:extLst>
              <a:ext uri="{FF2B5EF4-FFF2-40B4-BE49-F238E27FC236}">
                <a16:creationId xmlns:a16="http://schemas.microsoft.com/office/drawing/2014/main" id="{A1291382-6542-3F4C-9F39-1E775A2B1F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r="282" b="9724"/>
          <a:stretch/>
        </p:blipFill>
        <p:spPr>
          <a:xfrm>
            <a:off x="6263640" y="1919929"/>
            <a:ext cx="5394960" cy="3840791"/>
          </a:xfrm>
        </p:spPr>
      </p:pic>
      <p:sp>
        <p:nvSpPr>
          <p:cNvPr id="4" name="Slide Number Placeholder 3">
            <a:extLst>
              <a:ext uri="{FF2B5EF4-FFF2-40B4-BE49-F238E27FC236}">
                <a16:creationId xmlns:a16="http://schemas.microsoft.com/office/drawing/2014/main" id="{A44995AB-B6DA-1447-98C9-85FD2F9B8124}"/>
              </a:ext>
            </a:extLst>
          </p:cNvPr>
          <p:cNvSpPr>
            <a:spLocks noGrp="1"/>
          </p:cNvSpPr>
          <p:nvPr>
            <p:ph type="sldNum" sz="quarter" idx="12"/>
          </p:nvPr>
        </p:nvSpPr>
        <p:spPr/>
        <p:txBody>
          <a:bodyPr/>
          <a:lstStyle/>
          <a:p>
            <a:fld id="{088FEC65-D79E-4DCE-A549-ACBEE94ABE9E}" type="slidenum">
              <a:rPr lang="en-US" smtClean="0"/>
              <a:t>34</a:t>
            </a:fld>
            <a:endParaRPr lang="en-US"/>
          </a:p>
        </p:txBody>
      </p:sp>
      <p:pic>
        <p:nvPicPr>
          <p:cNvPr id="8" name="Picture 7">
            <a:extLst>
              <a:ext uri="{FF2B5EF4-FFF2-40B4-BE49-F238E27FC236}">
                <a16:creationId xmlns:a16="http://schemas.microsoft.com/office/drawing/2014/main" id="{8A32C6D0-DA66-E641-95FF-21B33EBE75D1}"/>
              </a:ext>
            </a:extLst>
          </p:cNvPr>
          <p:cNvPicPr>
            <a:picLocks noChangeAspect="1"/>
          </p:cNvPicPr>
          <p:nvPr/>
        </p:nvPicPr>
        <p:blipFill rotWithShape="1">
          <a:blip r:embed="rId3">
            <a:extLst>
              <a:ext uri="{28A0092B-C50C-407E-A947-70E740481C1C}">
                <a14:useLocalDpi xmlns:a14="http://schemas.microsoft.com/office/drawing/2010/main" val="0"/>
              </a:ext>
            </a:extLst>
          </a:blip>
          <a:srcRect l="-1" r="-685" b="7821"/>
          <a:stretch/>
        </p:blipFill>
        <p:spPr>
          <a:xfrm>
            <a:off x="137160" y="1874043"/>
            <a:ext cx="5600700" cy="3886677"/>
          </a:xfrm>
          <a:prstGeom prst="rect">
            <a:avLst/>
          </a:prstGeom>
        </p:spPr>
      </p:pic>
      <p:sp>
        <p:nvSpPr>
          <p:cNvPr id="9" name="TextBox 8">
            <a:extLst>
              <a:ext uri="{FF2B5EF4-FFF2-40B4-BE49-F238E27FC236}">
                <a16:creationId xmlns:a16="http://schemas.microsoft.com/office/drawing/2014/main" id="{31596805-DFC1-BF44-86A6-F5D4C9B89EF0}"/>
              </a:ext>
            </a:extLst>
          </p:cNvPr>
          <p:cNvSpPr txBox="1"/>
          <p:nvPr/>
        </p:nvSpPr>
        <p:spPr>
          <a:xfrm>
            <a:off x="2171700" y="5807548"/>
            <a:ext cx="2680093" cy="646331"/>
          </a:xfrm>
          <a:prstGeom prst="rect">
            <a:avLst/>
          </a:prstGeom>
          <a:noFill/>
        </p:spPr>
        <p:txBody>
          <a:bodyPr wrap="none" rtlCol="0">
            <a:spAutoFit/>
          </a:bodyPr>
          <a:lstStyle/>
          <a:p>
            <a:r>
              <a:rPr lang="en-US" sz="3600" dirty="0"/>
              <a:t>Volume Level</a:t>
            </a:r>
          </a:p>
        </p:txBody>
      </p:sp>
      <p:sp>
        <p:nvSpPr>
          <p:cNvPr id="10" name="TextBox 9">
            <a:extLst>
              <a:ext uri="{FF2B5EF4-FFF2-40B4-BE49-F238E27FC236}">
                <a16:creationId xmlns:a16="http://schemas.microsoft.com/office/drawing/2014/main" id="{B8CAD800-0EBE-944A-A898-7D717D337F6B}"/>
              </a:ext>
            </a:extLst>
          </p:cNvPr>
          <p:cNvSpPr txBox="1"/>
          <p:nvPr/>
        </p:nvSpPr>
        <p:spPr>
          <a:xfrm>
            <a:off x="7924800" y="5807547"/>
            <a:ext cx="2680093" cy="646331"/>
          </a:xfrm>
          <a:prstGeom prst="rect">
            <a:avLst/>
          </a:prstGeom>
          <a:noFill/>
        </p:spPr>
        <p:txBody>
          <a:bodyPr wrap="none" rtlCol="0">
            <a:spAutoFit/>
          </a:bodyPr>
          <a:lstStyle/>
          <a:p>
            <a:r>
              <a:rPr lang="en-US" sz="3600" dirty="0"/>
              <a:t>Volume Level</a:t>
            </a:r>
          </a:p>
        </p:txBody>
      </p:sp>
    </p:spTree>
    <p:extLst>
      <p:ext uri="{BB962C8B-B14F-4D97-AF65-F5344CB8AC3E}">
        <p14:creationId xmlns:p14="http://schemas.microsoft.com/office/powerpoint/2010/main" val="337848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47D5-26BA-F24E-91B9-A7EE80FF2182}"/>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SAMS: Putting it altogether</a:t>
            </a:r>
          </a:p>
        </p:txBody>
      </p:sp>
      <p:pic>
        <p:nvPicPr>
          <p:cNvPr id="6" name="Content Placeholder 5">
            <a:extLst>
              <a:ext uri="{FF2B5EF4-FFF2-40B4-BE49-F238E27FC236}">
                <a16:creationId xmlns:a16="http://schemas.microsoft.com/office/drawing/2014/main" id="{9C5F3988-602F-1C4B-BDA4-F1BFD4D302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4308" y="1547417"/>
            <a:ext cx="7255250" cy="5174062"/>
          </a:xfrm>
        </p:spPr>
      </p:pic>
      <p:sp>
        <p:nvSpPr>
          <p:cNvPr id="4" name="Slide Number Placeholder 3">
            <a:extLst>
              <a:ext uri="{FF2B5EF4-FFF2-40B4-BE49-F238E27FC236}">
                <a16:creationId xmlns:a16="http://schemas.microsoft.com/office/drawing/2014/main" id="{B42818DD-0386-6844-9753-4D80B2477172}"/>
              </a:ext>
            </a:extLst>
          </p:cNvPr>
          <p:cNvSpPr>
            <a:spLocks noGrp="1"/>
          </p:cNvSpPr>
          <p:nvPr>
            <p:ph type="sldNum" sz="quarter" idx="12"/>
          </p:nvPr>
        </p:nvSpPr>
        <p:spPr/>
        <p:txBody>
          <a:bodyPr/>
          <a:lstStyle/>
          <a:p>
            <a:fld id="{088FEC65-D79E-4DCE-A549-ACBEE94ABE9E}" type="slidenum">
              <a:rPr lang="en-US" smtClean="0"/>
              <a:t>35</a:t>
            </a:fld>
            <a:endParaRPr lang="en-US"/>
          </a:p>
        </p:txBody>
      </p:sp>
    </p:spTree>
    <p:extLst>
      <p:ext uri="{BB962C8B-B14F-4D97-AF65-F5344CB8AC3E}">
        <p14:creationId xmlns:p14="http://schemas.microsoft.com/office/powerpoint/2010/main" val="19948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0367-7DBF-BB41-8917-077F0978D75A}"/>
              </a:ext>
            </a:extLst>
          </p:cNvPr>
          <p:cNvSpPr>
            <a:spLocks noGrp="1"/>
          </p:cNvSpPr>
          <p:nvPr>
            <p:ph type="title"/>
          </p:nvPr>
        </p:nvSpPr>
        <p:spPr/>
        <p:txBody>
          <a:bodyPr/>
          <a:lstStyle/>
          <a:p>
            <a:r>
              <a:rPr lang="en-US" dirty="0"/>
              <a:t>FMCW</a:t>
            </a:r>
          </a:p>
        </p:txBody>
      </p:sp>
      <p:pic>
        <p:nvPicPr>
          <p:cNvPr id="6" name="Content Placeholder 5">
            <a:extLst>
              <a:ext uri="{FF2B5EF4-FFF2-40B4-BE49-F238E27FC236}">
                <a16:creationId xmlns:a16="http://schemas.microsoft.com/office/drawing/2014/main" id="{7E3FD9F1-FBC4-BF40-B7BE-007C6B5E1A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9850"/>
            <a:ext cx="6545580" cy="4385216"/>
          </a:xfrm>
        </p:spPr>
      </p:pic>
      <p:sp>
        <p:nvSpPr>
          <p:cNvPr id="4" name="Slide Number Placeholder 3">
            <a:extLst>
              <a:ext uri="{FF2B5EF4-FFF2-40B4-BE49-F238E27FC236}">
                <a16:creationId xmlns:a16="http://schemas.microsoft.com/office/drawing/2014/main" id="{9D2D7411-5419-5A42-B8E6-6A98F0D3E5A8}"/>
              </a:ext>
            </a:extLst>
          </p:cNvPr>
          <p:cNvSpPr>
            <a:spLocks noGrp="1"/>
          </p:cNvSpPr>
          <p:nvPr>
            <p:ph type="sldNum" sz="quarter" idx="12"/>
          </p:nvPr>
        </p:nvSpPr>
        <p:spPr/>
        <p:txBody>
          <a:bodyPr/>
          <a:lstStyle/>
          <a:p>
            <a:fld id="{088FEC65-D79E-4DCE-A549-ACBEE94ABE9E}" type="slidenum">
              <a:rPr lang="en-US" smtClean="0"/>
              <a:t>36</a:t>
            </a:fld>
            <a:endParaRPr lang="en-US"/>
          </a:p>
        </p:txBody>
      </p:sp>
      <p:pic>
        <p:nvPicPr>
          <p:cNvPr id="8" name="Picture 7">
            <a:extLst>
              <a:ext uri="{FF2B5EF4-FFF2-40B4-BE49-F238E27FC236}">
                <a16:creationId xmlns:a16="http://schemas.microsoft.com/office/drawing/2014/main" id="{862EF158-02CF-3D41-929A-2DE7F2E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025" y="3703320"/>
            <a:ext cx="4329415" cy="983958"/>
          </a:xfrm>
          <a:prstGeom prst="rect">
            <a:avLst/>
          </a:prstGeom>
        </p:spPr>
      </p:pic>
    </p:spTree>
    <p:extLst>
      <p:ext uri="{BB962C8B-B14F-4D97-AF65-F5344CB8AC3E}">
        <p14:creationId xmlns:p14="http://schemas.microsoft.com/office/powerpoint/2010/main" val="178238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4CA6B-5278-C84B-B4CE-D059039EAECD}"/>
              </a:ext>
            </a:extLst>
          </p:cNvPr>
          <p:cNvSpPr>
            <a:spLocks noGrp="1"/>
          </p:cNvSpPr>
          <p:nvPr>
            <p:ph type="title"/>
          </p:nvPr>
        </p:nvSpPr>
        <p:spPr/>
        <p:txBody>
          <a:bodyPr/>
          <a:lstStyle/>
          <a:p>
            <a:r>
              <a:rPr lang="en-US" dirty="0"/>
              <a:t>Windowing in FMCW</a:t>
            </a:r>
          </a:p>
        </p:txBody>
      </p:sp>
      <p:pic>
        <p:nvPicPr>
          <p:cNvPr id="6" name="Content Placeholder 5">
            <a:extLst>
              <a:ext uri="{FF2B5EF4-FFF2-40B4-BE49-F238E27FC236}">
                <a16:creationId xmlns:a16="http://schemas.microsoft.com/office/drawing/2014/main" id="{744F021B-6639-2440-A940-AFF47AC293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1571" y="3193501"/>
            <a:ext cx="4150055" cy="910471"/>
          </a:xfrm>
        </p:spPr>
      </p:pic>
      <p:sp>
        <p:nvSpPr>
          <p:cNvPr id="4" name="Slide Number Placeholder 3">
            <a:extLst>
              <a:ext uri="{FF2B5EF4-FFF2-40B4-BE49-F238E27FC236}">
                <a16:creationId xmlns:a16="http://schemas.microsoft.com/office/drawing/2014/main" id="{E1629A75-74E9-DF4A-BF71-63664F2C9F7E}"/>
              </a:ext>
            </a:extLst>
          </p:cNvPr>
          <p:cNvSpPr>
            <a:spLocks noGrp="1"/>
          </p:cNvSpPr>
          <p:nvPr>
            <p:ph type="sldNum" sz="quarter" idx="12"/>
          </p:nvPr>
        </p:nvSpPr>
        <p:spPr/>
        <p:txBody>
          <a:bodyPr/>
          <a:lstStyle/>
          <a:p>
            <a:fld id="{088FEC65-D79E-4DCE-A549-ACBEE94ABE9E}" type="slidenum">
              <a:rPr lang="en-US" smtClean="0"/>
              <a:t>37</a:t>
            </a:fld>
            <a:endParaRPr lang="en-US"/>
          </a:p>
        </p:txBody>
      </p:sp>
      <p:pic>
        <p:nvPicPr>
          <p:cNvPr id="9" name="Picture 8">
            <a:extLst>
              <a:ext uri="{FF2B5EF4-FFF2-40B4-BE49-F238E27FC236}">
                <a16:creationId xmlns:a16="http://schemas.microsoft.com/office/drawing/2014/main" id="{117CD0D4-9CB2-9C4A-936F-D1929C437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469" y="2132896"/>
            <a:ext cx="3831531" cy="313064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CAF0D02-49D1-1045-82BB-991033CBE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3" y="2132896"/>
            <a:ext cx="3872143" cy="308116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Arrow Connector 11">
            <a:extLst>
              <a:ext uri="{FF2B5EF4-FFF2-40B4-BE49-F238E27FC236}">
                <a16:creationId xmlns:a16="http://schemas.microsoft.com/office/drawing/2014/main" id="{F5175F29-612A-A246-860E-61DE0F8840D4}"/>
              </a:ext>
            </a:extLst>
          </p:cNvPr>
          <p:cNvCxnSpPr/>
          <p:nvPr/>
        </p:nvCxnSpPr>
        <p:spPr>
          <a:xfrm>
            <a:off x="4031571" y="4103972"/>
            <a:ext cx="40779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9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8DF5-94BF-6449-936B-CE5E99358536}"/>
              </a:ext>
            </a:extLst>
          </p:cNvPr>
          <p:cNvSpPr>
            <a:spLocks noGrp="1"/>
          </p:cNvSpPr>
          <p:nvPr>
            <p:ph type="title"/>
          </p:nvPr>
        </p:nvSpPr>
        <p:spPr/>
        <p:txBody>
          <a:bodyPr/>
          <a:lstStyle/>
          <a:p>
            <a:r>
              <a:rPr lang="en-US" dirty="0"/>
              <a:t>Phone Angle vs Distance Error</a:t>
            </a:r>
          </a:p>
        </p:txBody>
      </p:sp>
      <p:sp>
        <p:nvSpPr>
          <p:cNvPr id="4" name="Slide Number Placeholder 3">
            <a:extLst>
              <a:ext uri="{FF2B5EF4-FFF2-40B4-BE49-F238E27FC236}">
                <a16:creationId xmlns:a16="http://schemas.microsoft.com/office/drawing/2014/main" id="{739C9F63-DB9A-8841-A880-118DB7E23533}"/>
              </a:ext>
            </a:extLst>
          </p:cNvPr>
          <p:cNvSpPr>
            <a:spLocks noGrp="1"/>
          </p:cNvSpPr>
          <p:nvPr>
            <p:ph type="sldNum" sz="quarter" idx="12"/>
          </p:nvPr>
        </p:nvSpPr>
        <p:spPr/>
        <p:txBody>
          <a:bodyPr/>
          <a:lstStyle/>
          <a:p>
            <a:fld id="{088FEC65-D79E-4DCE-A549-ACBEE94ABE9E}" type="slidenum">
              <a:rPr lang="en-US" smtClean="0"/>
              <a:t>38</a:t>
            </a:fld>
            <a:endParaRPr lang="en-US"/>
          </a:p>
        </p:txBody>
      </p:sp>
      <p:pic>
        <p:nvPicPr>
          <p:cNvPr id="6" name="Picture 5">
            <a:extLst>
              <a:ext uri="{FF2B5EF4-FFF2-40B4-BE49-F238E27FC236}">
                <a16:creationId xmlns:a16="http://schemas.microsoft.com/office/drawing/2014/main" id="{6C0E4E88-856D-BD47-9AD0-31473E331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088" y="1347792"/>
            <a:ext cx="6377824" cy="2990731"/>
          </a:xfrm>
          <a:prstGeom prst="rect">
            <a:avLst/>
          </a:prstGeom>
        </p:spPr>
      </p:pic>
      <p:pic>
        <p:nvPicPr>
          <p:cNvPr id="10" name="Content Placeholder 9">
            <a:extLst>
              <a:ext uri="{FF2B5EF4-FFF2-40B4-BE49-F238E27FC236}">
                <a16:creationId xmlns:a16="http://schemas.microsoft.com/office/drawing/2014/main" id="{E404ECFE-70B6-EE45-BE5A-446776C98E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91989" y="4168202"/>
            <a:ext cx="2754962" cy="2188152"/>
          </a:xfrm>
        </p:spPr>
      </p:pic>
      <p:pic>
        <p:nvPicPr>
          <p:cNvPr id="12" name="Picture 11">
            <a:extLst>
              <a:ext uri="{FF2B5EF4-FFF2-40B4-BE49-F238E27FC236}">
                <a16:creationId xmlns:a16="http://schemas.microsoft.com/office/drawing/2014/main" id="{D041FBDF-D221-7B4F-8239-1E4692D2C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208" y="4243992"/>
            <a:ext cx="2813685" cy="2229459"/>
          </a:xfrm>
          <a:prstGeom prst="rect">
            <a:avLst/>
          </a:prstGeom>
        </p:spPr>
      </p:pic>
      <p:pic>
        <p:nvPicPr>
          <p:cNvPr id="16" name="Picture 15">
            <a:extLst>
              <a:ext uri="{FF2B5EF4-FFF2-40B4-BE49-F238E27FC236}">
                <a16:creationId xmlns:a16="http://schemas.microsoft.com/office/drawing/2014/main" id="{D5E2298B-F6F6-FB4C-8E91-083F722F6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3656" y="4226368"/>
            <a:ext cx="2782386" cy="2209933"/>
          </a:xfrm>
          <a:prstGeom prst="rect">
            <a:avLst/>
          </a:prstGeom>
        </p:spPr>
      </p:pic>
      <p:sp>
        <p:nvSpPr>
          <p:cNvPr id="17" name="TextBox 16">
            <a:extLst>
              <a:ext uri="{FF2B5EF4-FFF2-40B4-BE49-F238E27FC236}">
                <a16:creationId xmlns:a16="http://schemas.microsoft.com/office/drawing/2014/main" id="{DFECE473-5C2F-5745-A8F0-56C09BFA2E79}"/>
              </a:ext>
            </a:extLst>
          </p:cNvPr>
          <p:cNvSpPr txBox="1"/>
          <p:nvPr/>
        </p:nvSpPr>
        <p:spPr>
          <a:xfrm>
            <a:off x="1580924" y="6436301"/>
            <a:ext cx="1812547" cy="369332"/>
          </a:xfrm>
          <a:prstGeom prst="rect">
            <a:avLst/>
          </a:prstGeom>
          <a:noFill/>
        </p:spPr>
        <p:txBody>
          <a:bodyPr wrap="none" rtlCol="0">
            <a:spAutoFit/>
          </a:bodyPr>
          <a:lstStyle/>
          <a:p>
            <a:r>
              <a:rPr lang="en-US" dirty="0"/>
              <a:t>Straight Reflector</a:t>
            </a:r>
          </a:p>
        </p:txBody>
      </p:sp>
      <p:sp>
        <p:nvSpPr>
          <p:cNvPr id="18" name="TextBox 17">
            <a:extLst>
              <a:ext uri="{FF2B5EF4-FFF2-40B4-BE49-F238E27FC236}">
                <a16:creationId xmlns:a16="http://schemas.microsoft.com/office/drawing/2014/main" id="{66C35DE9-EDDF-8647-A903-21AEFE724EAD}"/>
              </a:ext>
            </a:extLst>
          </p:cNvPr>
          <p:cNvSpPr txBox="1"/>
          <p:nvPr/>
        </p:nvSpPr>
        <p:spPr>
          <a:xfrm>
            <a:off x="5820558" y="6489942"/>
            <a:ext cx="1751954" cy="369332"/>
          </a:xfrm>
          <a:prstGeom prst="rect">
            <a:avLst/>
          </a:prstGeom>
          <a:noFill/>
        </p:spPr>
        <p:txBody>
          <a:bodyPr wrap="none" rtlCol="0">
            <a:spAutoFit/>
          </a:bodyPr>
          <a:lstStyle/>
          <a:p>
            <a:r>
              <a:rPr lang="en-US" dirty="0"/>
              <a:t>Curved Reflector</a:t>
            </a:r>
          </a:p>
        </p:txBody>
      </p:sp>
      <p:sp>
        <p:nvSpPr>
          <p:cNvPr id="19" name="TextBox 18">
            <a:extLst>
              <a:ext uri="{FF2B5EF4-FFF2-40B4-BE49-F238E27FC236}">
                <a16:creationId xmlns:a16="http://schemas.microsoft.com/office/drawing/2014/main" id="{F682B68B-7DA3-B646-A907-6C6099EBC1B9}"/>
              </a:ext>
            </a:extLst>
          </p:cNvPr>
          <p:cNvSpPr txBox="1"/>
          <p:nvPr/>
        </p:nvSpPr>
        <p:spPr>
          <a:xfrm>
            <a:off x="9634979" y="6426082"/>
            <a:ext cx="1236300" cy="369332"/>
          </a:xfrm>
          <a:prstGeom prst="rect">
            <a:avLst/>
          </a:prstGeom>
          <a:noFill/>
        </p:spPr>
        <p:txBody>
          <a:bodyPr wrap="none" rtlCol="0">
            <a:spAutoFit/>
          </a:bodyPr>
          <a:lstStyle/>
          <a:p>
            <a:r>
              <a:rPr lang="en-US" dirty="0"/>
              <a:t>Diff. Angles</a:t>
            </a:r>
          </a:p>
        </p:txBody>
      </p:sp>
    </p:spTree>
    <p:extLst>
      <p:ext uri="{BB962C8B-B14F-4D97-AF65-F5344CB8AC3E}">
        <p14:creationId xmlns:p14="http://schemas.microsoft.com/office/powerpoint/2010/main" val="32656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A672-716A-B749-910F-A010C4996741}"/>
              </a:ext>
            </a:extLst>
          </p:cNvPr>
          <p:cNvSpPr>
            <a:spLocks noGrp="1"/>
          </p:cNvSpPr>
          <p:nvPr>
            <p:ph type="title"/>
          </p:nvPr>
        </p:nvSpPr>
        <p:spPr/>
        <p:txBody>
          <a:bodyPr/>
          <a:lstStyle/>
          <a:p>
            <a:r>
              <a:rPr lang="en-US" dirty="0"/>
              <a:t>Wall Association and Outlier Removal</a:t>
            </a:r>
          </a:p>
        </p:txBody>
      </p:sp>
      <p:sp>
        <p:nvSpPr>
          <p:cNvPr id="4" name="Slide Number Placeholder 3">
            <a:extLst>
              <a:ext uri="{FF2B5EF4-FFF2-40B4-BE49-F238E27FC236}">
                <a16:creationId xmlns:a16="http://schemas.microsoft.com/office/drawing/2014/main" id="{89E3BEDB-3EA0-5541-A712-635AB974C46A}"/>
              </a:ext>
            </a:extLst>
          </p:cNvPr>
          <p:cNvSpPr>
            <a:spLocks noGrp="1"/>
          </p:cNvSpPr>
          <p:nvPr>
            <p:ph type="sldNum" sz="quarter" idx="12"/>
          </p:nvPr>
        </p:nvSpPr>
        <p:spPr/>
        <p:txBody>
          <a:bodyPr/>
          <a:lstStyle/>
          <a:p>
            <a:fld id="{088FEC65-D79E-4DCE-A549-ACBEE94ABE9E}" type="slidenum">
              <a:rPr lang="en-US" smtClean="0"/>
              <a:t>39</a:t>
            </a:fld>
            <a:endParaRPr lang="en-US"/>
          </a:p>
        </p:txBody>
      </p:sp>
      <p:pic>
        <p:nvPicPr>
          <p:cNvPr id="8" name="Picture 7">
            <a:extLst>
              <a:ext uri="{FF2B5EF4-FFF2-40B4-BE49-F238E27FC236}">
                <a16:creationId xmlns:a16="http://schemas.microsoft.com/office/drawing/2014/main" id="{028BD94B-029A-5442-86EE-913CD706D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231" y="1623296"/>
            <a:ext cx="5841609" cy="5130910"/>
          </a:xfrm>
          <a:prstGeom prst="rect">
            <a:avLst/>
          </a:prstGeom>
        </p:spPr>
      </p:pic>
      <p:pic>
        <p:nvPicPr>
          <p:cNvPr id="5" name="Picture 4">
            <a:extLst>
              <a:ext uri="{FF2B5EF4-FFF2-40B4-BE49-F238E27FC236}">
                <a16:creationId xmlns:a16="http://schemas.microsoft.com/office/drawing/2014/main" id="{A77B0B9D-0F28-9742-AA2D-6D9F4CDB7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070" y="3337723"/>
            <a:ext cx="1333500" cy="457200"/>
          </a:xfrm>
          <a:prstGeom prst="rect">
            <a:avLst/>
          </a:prstGeom>
        </p:spPr>
      </p:pic>
      <p:sp>
        <p:nvSpPr>
          <p:cNvPr id="6" name="TextBox 5">
            <a:extLst>
              <a:ext uri="{FF2B5EF4-FFF2-40B4-BE49-F238E27FC236}">
                <a16:creationId xmlns:a16="http://schemas.microsoft.com/office/drawing/2014/main" id="{7AD5CFA9-0A92-B74D-AA3F-2F230E12EBDC}"/>
              </a:ext>
            </a:extLst>
          </p:cNvPr>
          <p:cNvSpPr txBox="1"/>
          <p:nvPr/>
        </p:nvSpPr>
        <p:spPr>
          <a:xfrm>
            <a:off x="8027963" y="2127739"/>
            <a:ext cx="4164037" cy="1077218"/>
          </a:xfrm>
          <a:prstGeom prst="rect">
            <a:avLst/>
          </a:prstGeom>
          <a:noFill/>
        </p:spPr>
        <p:txBody>
          <a:bodyPr wrap="square" rtlCol="0">
            <a:spAutoFit/>
          </a:bodyPr>
          <a:lstStyle/>
          <a:p>
            <a:r>
              <a:rPr lang="en-US" sz="3200" dirty="0"/>
              <a:t>Outlier removal </a:t>
            </a:r>
          </a:p>
          <a:p>
            <a:r>
              <a:rPr lang="en-US" sz="3200" dirty="0"/>
              <a:t>using Cook’s Distance</a:t>
            </a:r>
          </a:p>
        </p:txBody>
      </p:sp>
    </p:spTree>
    <p:extLst>
      <p:ext uri="{BB962C8B-B14F-4D97-AF65-F5344CB8AC3E}">
        <p14:creationId xmlns:p14="http://schemas.microsoft.com/office/powerpoint/2010/main" val="293610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D741-9DC5-6841-BFB5-A7DD259C93AA}"/>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Issues with Current Systems</a:t>
            </a:r>
          </a:p>
        </p:txBody>
      </p:sp>
      <p:sp>
        <p:nvSpPr>
          <p:cNvPr id="3" name="Content Placeholder 2">
            <a:extLst>
              <a:ext uri="{FF2B5EF4-FFF2-40B4-BE49-F238E27FC236}">
                <a16:creationId xmlns:a16="http://schemas.microsoft.com/office/drawing/2014/main" id="{7E0C9401-A4D1-0543-BE1C-60F33471F91D}"/>
              </a:ext>
            </a:extLst>
          </p:cNvPr>
          <p:cNvSpPr>
            <a:spLocks noGrp="1"/>
          </p:cNvSpPr>
          <p:nvPr>
            <p:ph idx="1"/>
          </p:nvPr>
        </p:nvSpPr>
        <p:spPr/>
        <p:txBody>
          <a:bodyPr/>
          <a:lstStyle/>
          <a:p>
            <a:r>
              <a:rPr lang="en-US" sz="3600" b="1" dirty="0"/>
              <a:t>Costly</a:t>
            </a:r>
            <a:r>
              <a:rPr lang="en-US" sz="3600" dirty="0"/>
              <a:t> as these are customized setups</a:t>
            </a:r>
          </a:p>
          <a:p>
            <a:endParaRPr lang="en-US" sz="3600" dirty="0"/>
          </a:p>
          <a:p>
            <a:r>
              <a:rPr lang="en-US" sz="3600" dirty="0"/>
              <a:t>Need of </a:t>
            </a:r>
            <a:r>
              <a:rPr lang="en-US" sz="3600" b="1" dirty="0"/>
              <a:t>specialized</a:t>
            </a:r>
            <a:r>
              <a:rPr lang="en-US" sz="3600" dirty="0"/>
              <a:t> operators </a:t>
            </a:r>
          </a:p>
          <a:p>
            <a:endParaRPr lang="en-US" sz="3600" dirty="0"/>
          </a:p>
          <a:p>
            <a:r>
              <a:rPr lang="en-US" sz="3600" dirty="0"/>
              <a:t>Difficult to </a:t>
            </a:r>
            <a:r>
              <a:rPr lang="en-US" sz="3600" b="1" dirty="0"/>
              <a:t>scale</a:t>
            </a:r>
            <a:r>
              <a:rPr lang="en-US" sz="3600" dirty="0"/>
              <a:t> …</a:t>
            </a:r>
            <a:endParaRPr lang="en-US" sz="3600" b="1" dirty="0"/>
          </a:p>
        </p:txBody>
      </p:sp>
      <p:sp>
        <p:nvSpPr>
          <p:cNvPr id="4" name="Slide Number Placeholder 3">
            <a:extLst>
              <a:ext uri="{FF2B5EF4-FFF2-40B4-BE49-F238E27FC236}">
                <a16:creationId xmlns:a16="http://schemas.microsoft.com/office/drawing/2014/main" id="{EFB20281-ED78-7D4D-BB6F-58C7AA321773}"/>
              </a:ext>
            </a:extLst>
          </p:cNvPr>
          <p:cNvSpPr>
            <a:spLocks noGrp="1"/>
          </p:cNvSpPr>
          <p:nvPr>
            <p:ph type="sldNum" sz="quarter" idx="12"/>
          </p:nvPr>
        </p:nvSpPr>
        <p:spPr/>
        <p:txBody>
          <a:bodyPr/>
          <a:lstStyle/>
          <a:p>
            <a:fld id="{088FEC65-D79E-4DCE-A549-ACBEE94ABE9E}" type="slidenum">
              <a:rPr lang="en-US" smtClean="0"/>
              <a:t>4</a:t>
            </a:fld>
            <a:endParaRPr lang="en-US"/>
          </a:p>
        </p:txBody>
      </p:sp>
    </p:spTree>
    <p:extLst>
      <p:ext uri="{BB962C8B-B14F-4D97-AF65-F5344CB8AC3E}">
        <p14:creationId xmlns:p14="http://schemas.microsoft.com/office/powerpoint/2010/main" val="22080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751C-B683-8443-803C-1E4FE1C0A633}"/>
              </a:ext>
            </a:extLst>
          </p:cNvPr>
          <p:cNvSpPr>
            <a:spLocks noGrp="1"/>
          </p:cNvSpPr>
          <p:nvPr>
            <p:ph type="title"/>
          </p:nvPr>
        </p:nvSpPr>
        <p:spPr/>
        <p:txBody>
          <a:bodyPr/>
          <a:lstStyle/>
          <a:p>
            <a:r>
              <a:rPr lang="en-US" dirty="0"/>
              <a:t>FMCW Distance Error</a:t>
            </a:r>
          </a:p>
        </p:txBody>
      </p:sp>
      <p:pic>
        <p:nvPicPr>
          <p:cNvPr id="6" name="Content Placeholder 5">
            <a:extLst>
              <a:ext uri="{FF2B5EF4-FFF2-40B4-BE49-F238E27FC236}">
                <a16:creationId xmlns:a16="http://schemas.microsoft.com/office/drawing/2014/main" id="{FF333E2B-146E-E84D-B0DA-11B65A8C7D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216" y="1556730"/>
            <a:ext cx="5801784" cy="4351338"/>
          </a:xfrm>
        </p:spPr>
      </p:pic>
      <p:sp>
        <p:nvSpPr>
          <p:cNvPr id="4" name="Slide Number Placeholder 3">
            <a:extLst>
              <a:ext uri="{FF2B5EF4-FFF2-40B4-BE49-F238E27FC236}">
                <a16:creationId xmlns:a16="http://schemas.microsoft.com/office/drawing/2014/main" id="{AEAC9B4B-AC42-D542-9802-09C29EE86712}"/>
              </a:ext>
            </a:extLst>
          </p:cNvPr>
          <p:cNvSpPr>
            <a:spLocks noGrp="1"/>
          </p:cNvSpPr>
          <p:nvPr>
            <p:ph type="sldNum" sz="quarter" idx="12"/>
          </p:nvPr>
        </p:nvSpPr>
        <p:spPr/>
        <p:txBody>
          <a:bodyPr/>
          <a:lstStyle/>
          <a:p>
            <a:fld id="{088FEC65-D79E-4DCE-A549-ACBEE94ABE9E}" type="slidenum">
              <a:rPr lang="en-US" smtClean="0"/>
              <a:t>40</a:t>
            </a:fld>
            <a:endParaRPr lang="en-US"/>
          </a:p>
        </p:txBody>
      </p:sp>
      <p:pic>
        <p:nvPicPr>
          <p:cNvPr id="8" name="Picture 7">
            <a:extLst>
              <a:ext uri="{FF2B5EF4-FFF2-40B4-BE49-F238E27FC236}">
                <a16:creationId xmlns:a16="http://schemas.microsoft.com/office/drawing/2014/main" id="{674E1260-2516-C247-9929-E6543A3403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213"/>
          <a:stretch/>
        </p:blipFill>
        <p:spPr>
          <a:xfrm>
            <a:off x="351773" y="1690692"/>
            <a:ext cx="5744227" cy="4393585"/>
          </a:xfrm>
          <a:prstGeom prst="rect">
            <a:avLst/>
          </a:prstGeom>
        </p:spPr>
      </p:pic>
    </p:spTree>
    <p:extLst>
      <p:ext uri="{BB962C8B-B14F-4D97-AF65-F5344CB8AC3E}">
        <p14:creationId xmlns:p14="http://schemas.microsoft.com/office/powerpoint/2010/main" val="2950271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D522-96F3-A74D-84EF-4A9F41E214DA}"/>
              </a:ext>
            </a:extLst>
          </p:cNvPr>
          <p:cNvSpPr>
            <a:spLocks noGrp="1"/>
          </p:cNvSpPr>
          <p:nvPr>
            <p:ph type="title"/>
          </p:nvPr>
        </p:nvSpPr>
        <p:spPr/>
        <p:txBody>
          <a:bodyPr/>
          <a:lstStyle/>
          <a:p>
            <a:r>
              <a:rPr lang="en-US" dirty="0"/>
              <a:t>Wall Association Accuracy and Outlier Ratio</a:t>
            </a:r>
          </a:p>
        </p:txBody>
      </p:sp>
      <p:pic>
        <p:nvPicPr>
          <p:cNvPr id="6" name="Content Placeholder 5">
            <a:extLst>
              <a:ext uri="{FF2B5EF4-FFF2-40B4-BE49-F238E27FC236}">
                <a16:creationId xmlns:a16="http://schemas.microsoft.com/office/drawing/2014/main" id="{E5CACA70-B05C-D54D-A598-351E4B3968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365" y="2356337"/>
            <a:ext cx="8068828" cy="3094893"/>
          </a:xfrm>
        </p:spPr>
      </p:pic>
      <p:sp>
        <p:nvSpPr>
          <p:cNvPr id="4" name="Slide Number Placeholder 3">
            <a:extLst>
              <a:ext uri="{FF2B5EF4-FFF2-40B4-BE49-F238E27FC236}">
                <a16:creationId xmlns:a16="http://schemas.microsoft.com/office/drawing/2014/main" id="{44D9099E-4CD4-6C49-8AA3-0858D5A728F7}"/>
              </a:ext>
            </a:extLst>
          </p:cNvPr>
          <p:cNvSpPr>
            <a:spLocks noGrp="1"/>
          </p:cNvSpPr>
          <p:nvPr>
            <p:ph type="sldNum" sz="quarter" idx="12"/>
          </p:nvPr>
        </p:nvSpPr>
        <p:spPr/>
        <p:txBody>
          <a:bodyPr/>
          <a:lstStyle/>
          <a:p>
            <a:fld id="{088FEC65-D79E-4DCE-A549-ACBEE94ABE9E}" type="slidenum">
              <a:rPr lang="en-US" smtClean="0"/>
              <a:t>41</a:t>
            </a:fld>
            <a:endParaRPr lang="en-US"/>
          </a:p>
        </p:txBody>
      </p:sp>
    </p:spTree>
    <p:extLst>
      <p:ext uri="{BB962C8B-B14F-4D97-AF65-F5344CB8AC3E}">
        <p14:creationId xmlns:p14="http://schemas.microsoft.com/office/powerpoint/2010/main" val="726729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E687-0DF9-D740-A5E5-E61B04A15EA0}"/>
              </a:ext>
            </a:extLst>
          </p:cNvPr>
          <p:cNvSpPr>
            <a:spLocks noGrp="1"/>
          </p:cNvSpPr>
          <p:nvPr>
            <p:ph type="title"/>
          </p:nvPr>
        </p:nvSpPr>
        <p:spPr/>
        <p:txBody>
          <a:bodyPr/>
          <a:lstStyle/>
          <a:p>
            <a:r>
              <a:rPr lang="en-US" dirty="0"/>
              <a:t>Contour with Clutter</a:t>
            </a:r>
          </a:p>
        </p:txBody>
      </p:sp>
      <p:sp>
        <p:nvSpPr>
          <p:cNvPr id="4" name="Slide Number Placeholder 3">
            <a:extLst>
              <a:ext uri="{FF2B5EF4-FFF2-40B4-BE49-F238E27FC236}">
                <a16:creationId xmlns:a16="http://schemas.microsoft.com/office/drawing/2014/main" id="{B9602A9D-8932-854B-9FB4-AF8227D14E83}"/>
              </a:ext>
            </a:extLst>
          </p:cNvPr>
          <p:cNvSpPr>
            <a:spLocks noGrp="1"/>
          </p:cNvSpPr>
          <p:nvPr>
            <p:ph type="sldNum" sz="quarter" idx="12"/>
          </p:nvPr>
        </p:nvSpPr>
        <p:spPr/>
        <p:txBody>
          <a:bodyPr/>
          <a:lstStyle/>
          <a:p>
            <a:fld id="{088FEC65-D79E-4DCE-A549-ACBEE94ABE9E}" type="slidenum">
              <a:rPr lang="en-US" smtClean="0"/>
              <a:t>42</a:t>
            </a:fld>
            <a:endParaRPr lang="en-US"/>
          </a:p>
        </p:txBody>
      </p:sp>
      <p:pic>
        <p:nvPicPr>
          <p:cNvPr id="10" name="Content Placeholder 9">
            <a:extLst>
              <a:ext uri="{FF2B5EF4-FFF2-40B4-BE49-F238E27FC236}">
                <a16:creationId xmlns:a16="http://schemas.microsoft.com/office/drawing/2014/main" id="{682513F5-4661-2847-851F-8C7444196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9221" y="1825625"/>
            <a:ext cx="5613558" cy="4351338"/>
          </a:xfrm>
        </p:spPr>
      </p:pic>
    </p:spTree>
    <p:extLst>
      <p:ext uri="{BB962C8B-B14F-4D97-AF65-F5344CB8AC3E}">
        <p14:creationId xmlns:p14="http://schemas.microsoft.com/office/powerpoint/2010/main" val="753842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26A2-A87B-7B4D-87CD-16B99738B556}"/>
              </a:ext>
            </a:extLst>
          </p:cNvPr>
          <p:cNvSpPr>
            <a:spLocks noGrp="1"/>
          </p:cNvSpPr>
          <p:nvPr>
            <p:ph type="title"/>
          </p:nvPr>
        </p:nvSpPr>
        <p:spPr/>
        <p:txBody>
          <a:bodyPr/>
          <a:lstStyle/>
          <a:p>
            <a:r>
              <a:rPr lang="en-US" dirty="0"/>
              <a:t>CDF Error for Single Wall</a:t>
            </a:r>
          </a:p>
        </p:txBody>
      </p:sp>
      <p:sp>
        <p:nvSpPr>
          <p:cNvPr id="4" name="Slide Number Placeholder 3">
            <a:extLst>
              <a:ext uri="{FF2B5EF4-FFF2-40B4-BE49-F238E27FC236}">
                <a16:creationId xmlns:a16="http://schemas.microsoft.com/office/drawing/2014/main" id="{BD590168-5E26-5F47-B4C5-C397FD30D1A8}"/>
              </a:ext>
            </a:extLst>
          </p:cNvPr>
          <p:cNvSpPr>
            <a:spLocks noGrp="1"/>
          </p:cNvSpPr>
          <p:nvPr>
            <p:ph type="sldNum" sz="quarter" idx="12"/>
          </p:nvPr>
        </p:nvSpPr>
        <p:spPr/>
        <p:txBody>
          <a:bodyPr/>
          <a:lstStyle/>
          <a:p>
            <a:fld id="{088FEC65-D79E-4DCE-A549-ACBEE94ABE9E}" type="slidenum">
              <a:rPr lang="en-US" smtClean="0"/>
              <a:t>43</a:t>
            </a:fld>
            <a:endParaRPr lang="en-US"/>
          </a:p>
        </p:txBody>
      </p:sp>
      <p:pic>
        <p:nvPicPr>
          <p:cNvPr id="5" name="Content Placeholder 4">
            <a:extLst>
              <a:ext uri="{FF2B5EF4-FFF2-40B4-BE49-F238E27FC236}">
                <a16:creationId xmlns:a16="http://schemas.microsoft.com/office/drawing/2014/main" id="{9072A934-1587-4140-9676-F1622B22FE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8993" y="1983892"/>
            <a:ext cx="5424663" cy="4079261"/>
          </a:xfrm>
          <a:prstGeom prst="rect">
            <a:avLst/>
          </a:prstGeom>
        </p:spPr>
      </p:pic>
    </p:spTree>
    <p:extLst>
      <p:ext uri="{BB962C8B-B14F-4D97-AF65-F5344CB8AC3E}">
        <p14:creationId xmlns:p14="http://schemas.microsoft.com/office/powerpoint/2010/main" val="20182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F3F5-8C49-8748-B4A5-5ECEC9FD7F03}"/>
              </a:ext>
            </a:extLst>
          </p:cNvPr>
          <p:cNvSpPr>
            <a:spLocks noGrp="1"/>
          </p:cNvSpPr>
          <p:nvPr>
            <p:ph type="title"/>
          </p:nvPr>
        </p:nvSpPr>
        <p:spPr/>
        <p:txBody>
          <a:bodyPr/>
          <a:lstStyle/>
          <a:p>
            <a:r>
              <a:rPr lang="en-US" dirty="0"/>
              <a:t>Mapping Rooms</a:t>
            </a:r>
          </a:p>
        </p:txBody>
      </p:sp>
      <p:sp>
        <p:nvSpPr>
          <p:cNvPr id="4" name="Slide Number Placeholder 3">
            <a:extLst>
              <a:ext uri="{FF2B5EF4-FFF2-40B4-BE49-F238E27FC236}">
                <a16:creationId xmlns:a16="http://schemas.microsoft.com/office/drawing/2014/main" id="{81F85AD3-771A-3045-B355-9E7DA137EEF8}"/>
              </a:ext>
            </a:extLst>
          </p:cNvPr>
          <p:cNvSpPr>
            <a:spLocks noGrp="1"/>
          </p:cNvSpPr>
          <p:nvPr>
            <p:ph type="sldNum" sz="quarter" idx="12"/>
          </p:nvPr>
        </p:nvSpPr>
        <p:spPr/>
        <p:txBody>
          <a:bodyPr/>
          <a:lstStyle/>
          <a:p>
            <a:fld id="{088FEC65-D79E-4DCE-A549-ACBEE94ABE9E}" type="slidenum">
              <a:rPr lang="en-US" smtClean="0"/>
              <a:t>44</a:t>
            </a:fld>
            <a:endParaRPr lang="en-US"/>
          </a:p>
        </p:txBody>
      </p:sp>
      <p:pic>
        <p:nvPicPr>
          <p:cNvPr id="11" name="Picture 10">
            <a:extLst>
              <a:ext uri="{FF2B5EF4-FFF2-40B4-BE49-F238E27FC236}">
                <a16:creationId xmlns:a16="http://schemas.microsoft.com/office/drawing/2014/main" id="{B72C7069-44B1-9D4D-B163-83FC6F286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71" y="1891106"/>
            <a:ext cx="5017477" cy="4130300"/>
          </a:xfrm>
          <a:prstGeom prst="rect">
            <a:avLst/>
          </a:prstGeom>
        </p:spPr>
      </p:pic>
      <p:pic>
        <p:nvPicPr>
          <p:cNvPr id="13" name="Picture 12">
            <a:extLst>
              <a:ext uri="{FF2B5EF4-FFF2-40B4-BE49-F238E27FC236}">
                <a16:creationId xmlns:a16="http://schemas.microsoft.com/office/drawing/2014/main" id="{A7FB54F9-192F-6343-B133-4C6A35043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51" y="1925742"/>
            <a:ext cx="4815900" cy="4061027"/>
          </a:xfrm>
          <a:prstGeom prst="rect">
            <a:avLst/>
          </a:prstGeom>
        </p:spPr>
      </p:pic>
    </p:spTree>
    <p:extLst>
      <p:ext uri="{BB962C8B-B14F-4D97-AF65-F5344CB8AC3E}">
        <p14:creationId xmlns:p14="http://schemas.microsoft.com/office/powerpoint/2010/main" val="1579826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FC53-34BD-224D-9C77-7724FF9B3B58}"/>
              </a:ext>
            </a:extLst>
          </p:cNvPr>
          <p:cNvSpPr>
            <a:spLocks noGrp="1"/>
          </p:cNvSpPr>
          <p:nvPr>
            <p:ph type="title"/>
          </p:nvPr>
        </p:nvSpPr>
        <p:spPr/>
        <p:txBody>
          <a:bodyPr/>
          <a:lstStyle/>
          <a:p>
            <a:r>
              <a:rPr lang="en-US" dirty="0"/>
              <a:t>Mapping Corridors</a:t>
            </a:r>
          </a:p>
        </p:txBody>
      </p:sp>
      <p:sp>
        <p:nvSpPr>
          <p:cNvPr id="4" name="Slide Number Placeholder 3">
            <a:extLst>
              <a:ext uri="{FF2B5EF4-FFF2-40B4-BE49-F238E27FC236}">
                <a16:creationId xmlns:a16="http://schemas.microsoft.com/office/drawing/2014/main" id="{89BB6BB1-9E6A-6B4F-8EB5-D83647F85FD1}"/>
              </a:ext>
            </a:extLst>
          </p:cNvPr>
          <p:cNvSpPr>
            <a:spLocks noGrp="1"/>
          </p:cNvSpPr>
          <p:nvPr>
            <p:ph type="sldNum" sz="quarter" idx="12"/>
          </p:nvPr>
        </p:nvSpPr>
        <p:spPr/>
        <p:txBody>
          <a:bodyPr/>
          <a:lstStyle/>
          <a:p>
            <a:fld id="{088FEC65-D79E-4DCE-A549-ACBEE94ABE9E}" type="slidenum">
              <a:rPr lang="en-US" smtClean="0"/>
              <a:t>45</a:t>
            </a:fld>
            <a:endParaRPr lang="en-US"/>
          </a:p>
        </p:txBody>
      </p:sp>
      <p:pic>
        <p:nvPicPr>
          <p:cNvPr id="9" name="Content Placeholder 8">
            <a:extLst>
              <a:ext uri="{FF2B5EF4-FFF2-40B4-BE49-F238E27FC236}">
                <a16:creationId xmlns:a16="http://schemas.microsoft.com/office/drawing/2014/main" id="{F15867FB-8BA1-664A-B54B-4A1FE5810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7854"/>
            <a:ext cx="5629823" cy="4351338"/>
          </a:xfrm>
        </p:spPr>
      </p:pic>
      <p:pic>
        <p:nvPicPr>
          <p:cNvPr id="11" name="Picture 10">
            <a:extLst>
              <a:ext uri="{FF2B5EF4-FFF2-40B4-BE49-F238E27FC236}">
                <a16:creationId xmlns:a16="http://schemas.microsoft.com/office/drawing/2014/main" id="{E2F66BF5-514B-0145-A9FF-0737D4439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040" y="1690692"/>
            <a:ext cx="5607863" cy="4508500"/>
          </a:xfrm>
          <a:prstGeom prst="rect">
            <a:avLst/>
          </a:prstGeom>
        </p:spPr>
      </p:pic>
    </p:spTree>
    <p:extLst>
      <p:ext uri="{BB962C8B-B14F-4D97-AF65-F5344CB8AC3E}">
        <p14:creationId xmlns:p14="http://schemas.microsoft.com/office/powerpoint/2010/main" val="3949838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2F3E-23CB-894D-A179-EA8568B27AE6}"/>
              </a:ext>
            </a:extLst>
          </p:cNvPr>
          <p:cNvSpPr>
            <a:spLocks noGrp="1"/>
          </p:cNvSpPr>
          <p:nvPr>
            <p:ph type="title"/>
          </p:nvPr>
        </p:nvSpPr>
        <p:spPr/>
        <p:txBody>
          <a:bodyPr/>
          <a:lstStyle/>
          <a:p>
            <a:r>
              <a:rPr lang="en-US" dirty="0"/>
              <a:t>Comparing </a:t>
            </a:r>
            <a:r>
              <a:rPr lang="en-US" dirty="0" err="1"/>
              <a:t>BatMapper</a:t>
            </a:r>
            <a:r>
              <a:rPr lang="en-US" dirty="0"/>
              <a:t> and SAMS</a:t>
            </a:r>
          </a:p>
        </p:txBody>
      </p:sp>
      <p:pic>
        <p:nvPicPr>
          <p:cNvPr id="6" name="Content Placeholder 5">
            <a:extLst>
              <a:ext uri="{FF2B5EF4-FFF2-40B4-BE49-F238E27FC236}">
                <a16:creationId xmlns:a16="http://schemas.microsoft.com/office/drawing/2014/main" id="{6AD117F3-5036-C14F-8F73-E2AA562FC2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8456" y="2933456"/>
            <a:ext cx="3017741" cy="2456023"/>
          </a:xfrm>
        </p:spPr>
      </p:pic>
      <p:sp>
        <p:nvSpPr>
          <p:cNvPr id="4" name="Slide Number Placeholder 3">
            <a:extLst>
              <a:ext uri="{FF2B5EF4-FFF2-40B4-BE49-F238E27FC236}">
                <a16:creationId xmlns:a16="http://schemas.microsoft.com/office/drawing/2014/main" id="{9E5B8FFE-527F-114B-888E-8DC08BC8FDEA}"/>
              </a:ext>
            </a:extLst>
          </p:cNvPr>
          <p:cNvSpPr>
            <a:spLocks noGrp="1"/>
          </p:cNvSpPr>
          <p:nvPr>
            <p:ph type="sldNum" sz="quarter" idx="12"/>
          </p:nvPr>
        </p:nvSpPr>
        <p:spPr/>
        <p:txBody>
          <a:bodyPr/>
          <a:lstStyle/>
          <a:p>
            <a:fld id="{088FEC65-D79E-4DCE-A549-ACBEE94ABE9E}" type="slidenum">
              <a:rPr lang="en-US" smtClean="0"/>
              <a:t>46</a:t>
            </a:fld>
            <a:endParaRPr lang="en-US"/>
          </a:p>
        </p:txBody>
      </p:sp>
      <p:pic>
        <p:nvPicPr>
          <p:cNvPr id="8" name="Picture 7">
            <a:extLst>
              <a:ext uri="{FF2B5EF4-FFF2-40B4-BE49-F238E27FC236}">
                <a16:creationId xmlns:a16="http://schemas.microsoft.com/office/drawing/2014/main" id="{0EA3A936-E4F0-C14C-887B-89EC77B67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110" y="2735007"/>
            <a:ext cx="3422517" cy="2654472"/>
          </a:xfrm>
          <a:prstGeom prst="rect">
            <a:avLst/>
          </a:prstGeom>
        </p:spPr>
      </p:pic>
      <p:pic>
        <p:nvPicPr>
          <p:cNvPr id="10" name="Picture 9">
            <a:extLst>
              <a:ext uri="{FF2B5EF4-FFF2-40B4-BE49-F238E27FC236}">
                <a16:creationId xmlns:a16="http://schemas.microsoft.com/office/drawing/2014/main" id="{4D77CEFF-A24C-B94D-A3E4-EC283B114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0" y="2602523"/>
            <a:ext cx="3745739" cy="2915001"/>
          </a:xfrm>
          <a:prstGeom prst="rect">
            <a:avLst/>
          </a:prstGeom>
        </p:spPr>
      </p:pic>
      <p:sp>
        <p:nvSpPr>
          <p:cNvPr id="11" name="TextBox 10">
            <a:extLst>
              <a:ext uri="{FF2B5EF4-FFF2-40B4-BE49-F238E27FC236}">
                <a16:creationId xmlns:a16="http://schemas.microsoft.com/office/drawing/2014/main" id="{F9E68DE1-7DCC-2D45-8718-9D26FE9CBF21}"/>
              </a:ext>
            </a:extLst>
          </p:cNvPr>
          <p:cNvSpPr txBox="1"/>
          <p:nvPr/>
        </p:nvSpPr>
        <p:spPr>
          <a:xfrm>
            <a:off x="1223522" y="5890846"/>
            <a:ext cx="1601913" cy="369332"/>
          </a:xfrm>
          <a:prstGeom prst="rect">
            <a:avLst/>
          </a:prstGeom>
          <a:noFill/>
        </p:spPr>
        <p:txBody>
          <a:bodyPr wrap="none" rtlCol="0">
            <a:spAutoFit/>
          </a:bodyPr>
          <a:lstStyle/>
          <a:p>
            <a:r>
              <a:rPr lang="en-US" dirty="0"/>
              <a:t>Curved Surface</a:t>
            </a:r>
          </a:p>
        </p:txBody>
      </p:sp>
      <p:sp>
        <p:nvSpPr>
          <p:cNvPr id="12" name="TextBox 11">
            <a:extLst>
              <a:ext uri="{FF2B5EF4-FFF2-40B4-BE49-F238E27FC236}">
                <a16:creationId xmlns:a16="http://schemas.microsoft.com/office/drawing/2014/main" id="{FF22AF61-FDCE-4241-B3D0-380ABE5D1081}"/>
              </a:ext>
            </a:extLst>
          </p:cNvPr>
          <p:cNvSpPr txBox="1"/>
          <p:nvPr/>
        </p:nvSpPr>
        <p:spPr>
          <a:xfrm>
            <a:off x="5295043" y="5890846"/>
            <a:ext cx="1662506" cy="369332"/>
          </a:xfrm>
          <a:prstGeom prst="rect">
            <a:avLst/>
          </a:prstGeom>
          <a:noFill/>
        </p:spPr>
        <p:txBody>
          <a:bodyPr wrap="none" rtlCol="0">
            <a:spAutoFit/>
          </a:bodyPr>
          <a:lstStyle/>
          <a:p>
            <a:r>
              <a:rPr lang="en-US" dirty="0"/>
              <a:t>Straight Surface</a:t>
            </a:r>
          </a:p>
        </p:txBody>
      </p:sp>
      <p:sp>
        <p:nvSpPr>
          <p:cNvPr id="13" name="TextBox 12">
            <a:extLst>
              <a:ext uri="{FF2B5EF4-FFF2-40B4-BE49-F238E27FC236}">
                <a16:creationId xmlns:a16="http://schemas.microsoft.com/office/drawing/2014/main" id="{CE5B7834-87B2-BB42-A05E-46E2187CD2C0}"/>
              </a:ext>
            </a:extLst>
          </p:cNvPr>
          <p:cNvSpPr txBox="1"/>
          <p:nvPr/>
        </p:nvSpPr>
        <p:spPr>
          <a:xfrm>
            <a:off x="9224214" y="5890846"/>
            <a:ext cx="2561983" cy="369332"/>
          </a:xfrm>
          <a:prstGeom prst="rect">
            <a:avLst/>
          </a:prstGeom>
          <a:noFill/>
        </p:spPr>
        <p:txBody>
          <a:bodyPr wrap="none" rtlCol="0">
            <a:spAutoFit/>
          </a:bodyPr>
          <a:lstStyle/>
          <a:p>
            <a:r>
              <a:rPr lang="en-US" dirty="0"/>
              <a:t>Distance (Echo vs FMCW)</a:t>
            </a:r>
          </a:p>
        </p:txBody>
      </p:sp>
    </p:spTree>
    <p:extLst>
      <p:ext uri="{BB962C8B-B14F-4D97-AF65-F5344CB8AC3E}">
        <p14:creationId xmlns:p14="http://schemas.microsoft.com/office/powerpoint/2010/main" val="802069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4757-6598-6A4C-8492-28B983AE13BC}"/>
              </a:ext>
            </a:extLst>
          </p:cNvPr>
          <p:cNvSpPr>
            <a:spLocks noGrp="1"/>
          </p:cNvSpPr>
          <p:nvPr>
            <p:ph type="title"/>
          </p:nvPr>
        </p:nvSpPr>
        <p:spPr>
          <a:xfrm>
            <a:off x="158261" y="169683"/>
            <a:ext cx="10515600" cy="1325563"/>
          </a:xfrm>
        </p:spPr>
        <p:txBody>
          <a:bodyPr/>
          <a:lstStyle/>
          <a:p>
            <a:r>
              <a:rPr lang="en-US" dirty="0"/>
              <a:t>Comparing </a:t>
            </a:r>
            <a:r>
              <a:rPr lang="en-US" dirty="0" err="1"/>
              <a:t>BatMapper</a:t>
            </a:r>
            <a:r>
              <a:rPr lang="en-US" dirty="0"/>
              <a:t> and SAMS</a:t>
            </a:r>
          </a:p>
        </p:txBody>
      </p:sp>
      <p:sp>
        <p:nvSpPr>
          <p:cNvPr id="4" name="Slide Number Placeholder 3">
            <a:extLst>
              <a:ext uri="{FF2B5EF4-FFF2-40B4-BE49-F238E27FC236}">
                <a16:creationId xmlns:a16="http://schemas.microsoft.com/office/drawing/2014/main" id="{18019AFF-4D0B-834A-B4BD-8AF98A131B38}"/>
              </a:ext>
            </a:extLst>
          </p:cNvPr>
          <p:cNvSpPr>
            <a:spLocks noGrp="1"/>
          </p:cNvSpPr>
          <p:nvPr>
            <p:ph type="sldNum" sz="quarter" idx="12"/>
          </p:nvPr>
        </p:nvSpPr>
        <p:spPr>
          <a:xfrm>
            <a:off x="5164015" y="6356354"/>
            <a:ext cx="2743200" cy="365125"/>
          </a:xfrm>
        </p:spPr>
        <p:txBody>
          <a:bodyPr/>
          <a:lstStyle/>
          <a:p>
            <a:fld id="{088FEC65-D79E-4DCE-A549-ACBEE94ABE9E}" type="slidenum">
              <a:rPr lang="en-US" smtClean="0"/>
              <a:t>47</a:t>
            </a:fld>
            <a:endParaRPr lang="en-US"/>
          </a:p>
        </p:txBody>
      </p:sp>
      <p:sp>
        <p:nvSpPr>
          <p:cNvPr id="5" name="Slide Number Placeholder 3">
            <a:extLst>
              <a:ext uri="{FF2B5EF4-FFF2-40B4-BE49-F238E27FC236}">
                <a16:creationId xmlns:a16="http://schemas.microsoft.com/office/drawing/2014/main" id="{2902B099-0B28-D241-A195-4250E8774D75}"/>
              </a:ext>
            </a:extLst>
          </p:cNvPr>
          <p:cNvSpPr txBox="1">
            <a:spLocks/>
          </p:cNvSpPr>
          <p:nvPr/>
        </p:nvSpPr>
        <p:spPr>
          <a:xfrm>
            <a:off x="5164015" y="635635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FEC65-D79E-4DCE-A549-ACBEE94ABE9E}" type="slidenum">
              <a:rPr lang="en-US" smtClean="0"/>
              <a:pPr/>
              <a:t>47</a:t>
            </a:fld>
            <a:endParaRPr lang="en-US" dirty="0"/>
          </a:p>
        </p:txBody>
      </p:sp>
      <p:pic>
        <p:nvPicPr>
          <p:cNvPr id="6" name="Content Placeholder 11">
            <a:extLst>
              <a:ext uri="{FF2B5EF4-FFF2-40B4-BE49-F238E27FC236}">
                <a16:creationId xmlns:a16="http://schemas.microsoft.com/office/drawing/2014/main" id="{4D070D27-5E1B-1F44-94AB-3121942B8369}"/>
              </a:ext>
            </a:extLst>
          </p:cNvPr>
          <p:cNvPicPr>
            <a:picLocks noChangeAspect="1"/>
          </p:cNvPicPr>
          <p:nvPr/>
        </p:nvPicPr>
        <p:blipFill rotWithShape="1">
          <a:blip r:embed="rId2">
            <a:extLst>
              <a:ext uri="{28A0092B-C50C-407E-A947-70E740481C1C}">
                <a14:useLocalDpi xmlns:a14="http://schemas.microsoft.com/office/drawing/2010/main" val="0"/>
              </a:ext>
            </a:extLst>
          </a:blip>
          <a:srcRect l="550" b="1422"/>
          <a:stretch/>
        </p:blipFill>
        <p:spPr>
          <a:xfrm>
            <a:off x="3114399" y="1752600"/>
            <a:ext cx="5357176" cy="4155831"/>
          </a:xfrm>
          <a:prstGeom prst="rect">
            <a:avLst/>
          </a:prstGeom>
        </p:spPr>
      </p:pic>
      <p:cxnSp>
        <p:nvCxnSpPr>
          <p:cNvPr id="7" name="Straight Connector 6">
            <a:extLst>
              <a:ext uri="{FF2B5EF4-FFF2-40B4-BE49-F238E27FC236}">
                <a16:creationId xmlns:a16="http://schemas.microsoft.com/office/drawing/2014/main" id="{8357DC3C-3613-3F4B-9832-8E1C0A26600D}"/>
              </a:ext>
            </a:extLst>
          </p:cNvPr>
          <p:cNvCxnSpPr>
            <a:cxnSpLocks/>
          </p:cNvCxnSpPr>
          <p:nvPr/>
        </p:nvCxnSpPr>
        <p:spPr>
          <a:xfrm>
            <a:off x="3929012" y="2215662"/>
            <a:ext cx="1487049" cy="0"/>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0548D3-87FE-5147-8366-A9CF4FFB4B01}"/>
              </a:ext>
            </a:extLst>
          </p:cNvPr>
          <p:cNvCxnSpPr>
            <a:cxnSpLocks/>
          </p:cNvCxnSpPr>
          <p:nvPr/>
        </p:nvCxnSpPr>
        <p:spPr>
          <a:xfrm flipH="1">
            <a:off x="4576718" y="2170809"/>
            <a:ext cx="9913" cy="2946314"/>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827AB3-32D6-1F4C-969A-2D671E5680F5}"/>
              </a:ext>
            </a:extLst>
          </p:cNvPr>
          <p:cNvCxnSpPr>
            <a:cxnSpLocks/>
          </p:cNvCxnSpPr>
          <p:nvPr/>
        </p:nvCxnSpPr>
        <p:spPr>
          <a:xfrm flipH="1">
            <a:off x="5416062" y="2421169"/>
            <a:ext cx="1" cy="2695954"/>
          </a:xfrm>
          <a:prstGeom prst="line">
            <a:avLst/>
          </a:prstGeom>
          <a:ln w="381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7E732D-D9DC-8843-8C5A-AC762A2E33CC}"/>
              </a:ext>
            </a:extLst>
          </p:cNvPr>
          <p:cNvCxnSpPr>
            <a:cxnSpLocks/>
          </p:cNvCxnSpPr>
          <p:nvPr/>
        </p:nvCxnSpPr>
        <p:spPr>
          <a:xfrm flipV="1">
            <a:off x="3929012" y="4441792"/>
            <a:ext cx="647706" cy="13135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EE645B-0518-DC49-BEBA-9049E0BB1C56}"/>
              </a:ext>
            </a:extLst>
          </p:cNvPr>
          <p:cNvCxnSpPr>
            <a:cxnSpLocks/>
            <a:stCxn id="13" idx="0"/>
          </p:cNvCxnSpPr>
          <p:nvPr/>
        </p:nvCxnSpPr>
        <p:spPr>
          <a:xfrm flipV="1">
            <a:off x="4665627" y="4744906"/>
            <a:ext cx="725704" cy="1607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FAE8B-356D-8A4D-A3E7-1BC93967A14C}"/>
              </a:ext>
            </a:extLst>
          </p:cNvPr>
          <p:cNvSpPr txBox="1"/>
          <p:nvPr/>
        </p:nvSpPr>
        <p:spPr>
          <a:xfrm>
            <a:off x="3382917" y="5652040"/>
            <a:ext cx="81785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40 cm</a:t>
            </a:r>
          </a:p>
        </p:txBody>
      </p:sp>
      <p:sp>
        <p:nvSpPr>
          <p:cNvPr id="13" name="TextBox 12">
            <a:extLst>
              <a:ext uri="{FF2B5EF4-FFF2-40B4-BE49-F238E27FC236}">
                <a16:creationId xmlns:a16="http://schemas.microsoft.com/office/drawing/2014/main" id="{B4C17FD6-CAD3-7A48-86EB-C130A35C8FFE}"/>
              </a:ext>
            </a:extLst>
          </p:cNvPr>
          <p:cNvSpPr txBox="1"/>
          <p:nvPr/>
        </p:nvSpPr>
        <p:spPr>
          <a:xfrm>
            <a:off x="4167239" y="6352148"/>
            <a:ext cx="99677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100 cm</a:t>
            </a:r>
          </a:p>
        </p:txBody>
      </p:sp>
    </p:spTree>
    <p:extLst>
      <p:ext uri="{BB962C8B-B14F-4D97-AF65-F5344CB8AC3E}">
        <p14:creationId xmlns:p14="http://schemas.microsoft.com/office/powerpoint/2010/main" val="2366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882A-816B-1A4A-AD3B-4360B0F85C02}"/>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Myriad of Apps need Indoor Mapping</a:t>
            </a:r>
          </a:p>
        </p:txBody>
      </p:sp>
      <p:sp>
        <p:nvSpPr>
          <p:cNvPr id="4" name="Slide Number Placeholder 3">
            <a:extLst>
              <a:ext uri="{FF2B5EF4-FFF2-40B4-BE49-F238E27FC236}">
                <a16:creationId xmlns:a16="http://schemas.microsoft.com/office/drawing/2014/main" id="{AC78C59C-F9EB-A14B-9C3F-51411A4F2387}"/>
              </a:ext>
            </a:extLst>
          </p:cNvPr>
          <p:cNvSpPr>
            <a:spLocks noGrp="1"/>
          </p:cNvSpPr>
          <p:nvPr>
            <p:ph type="sldNum" sz="quarter" idx="12"/>
          </p:nvPr>
        </p:nvSpPr>
        <p:spPr/>
        <p:txBody>
          <a:bodyPr/>
          <a:lstStyle/>
          <a:p>
            <a:fld id="{088FEC65-D79E-4DCE-A549-ACBEE94ABE9E}" type="slidenum">
              <a:rPr lang="en-US" smtClean="0"/>
              <a:t>48</a:t>
            </a:fld>
            <a:endParaRPr lang="en-US"/>
          </a:p>
        </p:txBody>
      </p:sp>
      <p:sp>
        <p:nvSpPr>
          <p:cNvPr id="8" name="Content Placeholder 7">
            <a:extLst>
              <a:ext uri="{FF2B5EF4-FFF2-40B4-BE49-F238E27FC236}">
                <a16:creationId xmlns:a16="http://schemas.microsoft.com/office/drawing/2014/main" id="{762F41CB-DFC2-944D-92F6-710C807F076B}"/>
              </a:ext>
            </a:extLst>
          </p:cNvPr>
          <p:cNvSpPr>
            <a:spLocks noGrp="1"/>
          </p:cNvSpPr>
          <p:nvPr>
            <p:ph idx="1"/>
          </p:nvPr>
        </p:nvSpPr>
        <p:spPr/>
        <p:txBody>
          <a:bodyPr/>
          <a:lstStyle/>
          <a:p>
            <a:r>
              <a:rPr lang="en-US" sz="3600" dirty="0"/>
              <a:t>Indoor network performance prediction</a:t>
            </a:r>
          </a:p>
          <a:p>
            <a:endParaRPr lang="en-US" sz="3600" dirty="0"/>
          </a:p>
          <a:p>
            <a:r>
              <a:rPr lang="en-US" sz="3600" dirty="0"/>
              <a:t>Wireless network optimization</a:t>
            </a:r>
          </a:p>
          <a:p>
            <a:endParaRPr lang="en-US" sz="3600" dirty="0"/>
          </a:p>
          <a:p>
            <a:r>
              <a:rPr lang="en-US" sz="3600" dirty="0"/>
              <a:t>Indoor construction and facility management</a:t>
            </a:r>
          </a:p>
          <a:p>
            <a:endParaRPr lang="en-US" sz="3600" dirty="0"/>
          </a:p>
          <a:p>
            <a:r>
              <a:rPr lang="en-US" sz="3600" dirty="0"/>
              <a:t>Safety-centric navigation application …</a:t>
            </a:r>
          </a:p>
          <a:p>
            <a:endParaRPr lang="en-US" dirty="0"/>
          </a:p>
        </p:txBody>
      </p:sp>
    </p:spTree>
    <p:extLst>
      <p:ext uri="{BB962C8B-B14F-4D97-AF65-F5344CB8AC3E}">
        <p14:creationId xmlns:p14="http://schemas.microsoft.com/office/powerpoint/2010/main" val="9695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750"/>
                                        <p:tgtEl>
                                          <p:spTgt spid="8">
                                            <p:txEl>
                                              <p:pRg st="0" end="0"/>
                                            </p:txEl>
                                          </p:spTgt>
                                        </p:tgtEl>
                                      </p:cBhvr>
                                    </p:animEffect>
                                  </p:childTnLst>
                                </p:cTn>
                              </p:par>
                            </p:childTnLst>
                          </p:cTn>
                        </p:par>
                        <p:par>
                          <p:cTn id="8" fill="hold">
                            <p:stCondLst>
                              <p:cond delay="750"/>
                            </p:stCondLst>
                            <p:childTnLst>
                              <p:par>
                                <p:cTn id="9" presetID="9"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dissolve">
                                      <p:cBhvr>
                                        <p:cTn id="11" dur="750"/>
                                        <p:tgtEl>
                                          <p:spTgt spid="8">
                                            <p:txEl>
                                              <p:pRg st="2" end="2"/>
                                            </p:txEl>
                                          </p:spTgt>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dissolve">
                                      <p:cBhvr>
                                        <p:cTn id="15" dur="750"/>
                                        <p:tgtEl>
                                          <p:spTgt spid="8">
                                            <p:txEl>
                                              <p:pRg st="4" end="4"/>
                                            </p:txEl>
                                          </p:spTgt>
                                        </p:tgtEl>
                                      </p:cBhvr>
                                    </p:animEffect>
                                  </p:childTnLst>
                                </p:cTn>
                              </p:par>
                            </p:childTnLst>
                          </p:cTn>
                        </p:par>
                        <p:par>
                          <p:cTn id="16" fill="hold">
                            <p:stCondLst>
                              <p:cond delay="2250"/>
                            </p:stCondLst>
                            <p:childTnLst>
                              <p:par>
                                <p:cTn id="17" presetID="9" presetClass="entr" presetSubtype="0" fill="hold" nodeType="after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dissolve">
                                      <p:cBhvr>
                                        <p:cTn id="19"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640" y="-694505"/>
            <a:ext cx="11996928" cy="3566160"/>
          </a:xfrm>
        </p:spPr>
        <p:txBody>
          <a:bodyPr/>
          <a:lstStyle/>
          <a:p>
            <a:pPr algn="ctr"/>
            <a:r>
              <a:rPr lang="en-US" dirty="0">
                <a:solidFill>
                  <a:schemeClr val="bg1"/>
                </a:solidFill>
              </a:rPr>
              <a:t>Can we use a hardware which </a:t>
            </a:r>
            <a:r>
              <a:rPr lang="en-US" dirty="0">
                <a:solidFill>
                  <a:schemeClr val="accent1">
                    <a:lumMod val="60000"/>
                    <a:lumOff val="40000"/>
                  </a:schemeClr>
                </a:solidFill>
              </a:rPr>
              <a:t>everyone owns </a:t>
            </a:r>
            <a:r>
              <a:rPr lang="en-US" dirty="0">
                <a:solidFill>
                  <a:schemeClr val="bg1"/>
                </a:solidFill>
              </a:rPr>
              <a:t>to achieve that ?</a:t>
            </a:r>
          </a:p>
        </p:txBody>
      </p:sp>
      <p:sp>
        <p:nvSpPr>
          <p:cNvPr id="5" name="Slide Number Placeholder 4"/>
          <p:cNvSpPr>
            <a:spLocks noGrp="1"/>
          </p:cNvSpPr>
          <p:nvPr>
            <p:ph type="sldNum" sz="quarter" idx="12"/>
          </p:nvPr>
        </p:nvSpPr>
        <p:spPr/>
        <p:txBody>
          <a:bodyPr/>
          <a:lstStyle/>
          <a:p>
            <a:fld id="{088FEC65-D79E-4DCE-A549-ACBEE94ABE9E}" type="slidenum">
              <a:rPr lang="en-US" smtClean="0"/>
              <a:t>5</a:t>
            </a:fld>
            <a:endParaRPr lang="en-US"/>
          </a:p>
        </p:txBody>
      </p:sp>
      <p:pic>
        <p:nvPicPr>
          <p:cNvPr id="9" name="Picture 8">
            <a:extLst>
              <a:ext uri="{FF2B5EF4-FFF2-40B4-BE49-F238E27FC236}">
                <a16:creationId xmlns:a16="http://schemas.microsoft.com/office/drawing/2014/main" id="{749FC295-3298-EE4F-BB1F-C74FE06C7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048" y="3363425"/>
            <a:ext cx="3639669" cy="3522260"/>
          </a:xfrm>
          <a:prstGeom prst="rect">
            <a:avLst/>
          </a:prstGeom>
        </p:spPr>
      </p:pic>
    </p:spTree>
    <p:extLst>
      <p:ext uri="{BB962C8B-B14F-4D97-AF65-F5344CB8AC3E}">
        <p14:creationId xmlns:p14="http://schemas.microsoft.com/office/powerpoint/2010/main" val="83837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640" y="-580205"/>
            <a:ext cx="11996928" cy="3566160"/>
          </a:xfrm>
        </p:spPr>
        <p:txBody>
          <a:bodyPr/>
          <a:lstStyle/>
          <a:p>
            <a:pPr algn="ctr"/>
            <a:r>
              <a:rPr lang="en-US" dirty="0">
                <a:solidFill>
                  <a:schemeClr val="bg1"/>
                </a:solidFill>
              </a:rPr>
              <a:t>Can we make the process as </a:t>
            </a:r>
            <a:br>
              <a:rPr lang="en-US" dirty="0">
                <a:solidFill>
                  <a:schemeClr val="bg1"/>
                </a:solidFill>
              </a:rPr>
            </a:br>
            <a:r>
              <a:rPr lang="en-US" dirty="0">
                <a:solidFill>
                  <a:schemeClr val="bg1"/>
                </a:solidFill>
              </a:rPr>
              <a:t>simple as possible ?</a:t>
            </a:r>
          </a:p>
        </p:txBody>
      </p:sp>
      <p:sp>
        <p:nvSpPr>
          <p:cNvPr id="5" name="Slide Number Placeholder 4"/>
          <p:cNvSpPr>
            <a:spLocks noGrp="1"/>
          </p:cNvSpPr>
          <p:nvPr>
            <p:ph type="sldNum" sz="quarter" idx="12"/>
          </p:nvPr>
        </p:nvSpPr>
        <p:spPr/>
        <p:txBody>
          <a:bodyPr/>
          <a:lstStyle/>
          <a:p>
            <a:fld id="{088FEC65-D79E-4DCE-A549-ACBEE94ABE9E}" type="slidenum">
              <a:rPr lang="en-US" smtClean="0"/>
              <a:t>6</a:t>
            </a:fld>
            <a:endParaRPr lang="en-US"/>
          </a:p>
        </p:txBody>
      </p:sp>
      <p:sp>
        <p:nvSpPr>
          <p:cNvPr id="6" name="Title 1">
            <a:extLst>
              <a:ext uri="{FF2B5EF4-FFF2-40B4-BE49-F238E27FC236}">
                <a16:creationId xmlns:a16="http://schemas.microsoft.com/office/drawing/2014/main" id="{B9778373-B6E4-D942-BA08-5BFC41249122}"/>
              </a:ext>
            </a:extLst>
          </p:cNvPr>
          <p:cNvSpPr txBox="1">
            <a:spLocks/>
          </p:cNvSpPr>
          <p:nvPr/>
        </p:nvSpPr>
        <p:spPr>
          <a:xfrm>
            <a:off x="0" y="2297465"/>
            <a:ext cx="11996928" cy="3566160"/>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dirty="0">
                <a:solidFill>
                  <a:schemeClr val="accent1">
                    <a:lumMod val="60000"/>
                    <a:lumOff val="40000"/>
                  </a:schemeClr>
                </a:solidFill>
              </a:rPr>
              <a:t>Users will just move around </a:t>
            </a:r>
          </a:p>
          <a:p>
            <a:pPr algn="ctr"/>
            <a:r>
              <a:rPr lang="en-US" dirty="0">
                <a:solidFill>
                  <a:schemeClr val="accent1">
                    <a:lumMod val="60000"/>
                    <a:lumOff val="40000"/>
                  </a:schemeClr>
                </a:solidFill>
              </a:rPr>
              <a:t>with their smartphones</a:t>
            </a:r>
          </a:p>
        </p:txBody>
      </p:sp>
    </p:spTree>
    <p:extLst>
      <p:ext uri="{BB962C8B-B14F-4D97-AF65-F5344CB8AC3E}">
        <p14:creationId xmlns:p14="http://schemas.microsoft.com/office/powerpoint/2010/main" val="248211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D741-9DC5-6841-BFB5-A7DD259C93AA}"/>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Our System: SAMS</a:t>
            </a:r>
          </a:p>
        </p:txBody>
      </p:sp>
      <p:sp>
        <p:nvSpPr>
          <p:cNvPr id="4" name="Slide Number Placeholder 3">
            <a:extLst>
              <a:ext uri="{FF2B5EF4-FFF2-40B4-BE49-F238E27FC236}">
                <a16:creationId xmlns:a16="http://schemas.microsoft.com/office/drawing/2014/main" id="{EFB20281-ED78-7D4D-BB6F-58C7AA321773}"/>
              </a:ext>
            </a:extLst>
          </p:cNvPr>
          <p:cNvSpPr>
            <a:spLocks noGrp="1"/>
          </p:cNvSpPr>
          <p:nvPr>
            <p:ph type="sldNum" sz="quarter" idx="12"/>
          </p:nvPr>
        </p:nvSpPr>
        <p:spPr/>
        <p:txBody>
          <a:bodyPr/>
          <a:lstStyle/>
          <a:p>
            <a:fld id="{088FEC65-D79E-4DCE-A549-ACBEE94ABE9E}" type="slidenum">
              <a:rPr lang="en-US" smtClean="0"/>
              <a:t>7</a:t>
            </a:fld>
            <a:endParaRPr lang="en-US"/>
          </a:p>
        </p:txBody>
      </p:sp>
      <p:pic>
        <p:nvPicPr>
          <p:cNvPr id="26" name="Picture 25">
            <a:extLst>
              <a:ext uri="{FF2B5EF4-FFF2-40B4-BE49-F238E27FC236}">
                <a16:creationId xmlns:a16="http://schemas.microsoft.com/office/drawing/2014/main" id="{D88CE902-46A7-FE42-9F61-B34D51ADD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12" y="1423338"/>
            <a:ext cx="9719564" cy="5408909"/>
          </a:xfrm>
          <a:prstGeom prst="rect">
            <a:avLst/>
          </a:prstGeom>
        </p:spPr>
      </p:pic>
      <p:pic>
        <p:nvPicPr>
          <p:cNvPr id="66" name="Picture 65">
            <a:extLst>
              <a:ext uri="{FF2B5EF4-FFF2-40B4-BE49-F238E27FC236}">
                <a16:creationId xmlns:a16="http://schemas.microsoft.com/office/drawing/2014/main" id="{13B8EAFE-57A1-8840-99F1-AED06F184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220073" y="3451926"/>
            <a:ext cx="2797398" cy="2940621"/>
          </a:xfrm>
          <a:prstGeom prst="rect">
            <a:avLst/>
          </a:prstGeom>
        </p:spPr>
      </p:pic>
      <p:grpSp>
        <p:nvGrpSpPr>
          <p:cNvPr id="67" name="Group 66">
            <a:extLst>
              <a:ext uri="{FF2B5EF4-FFF2-40B4-BE49-F238E27FC236}">
                <a16:creationId xmlns:a16="http://schemas.microsoft.com/office/drawing/2014/main" id="{F0DF2162-CE6F-5F4D-9A0E-720D565DF623}"/>
              </a:ext>
            </a:extLst>
          </p:cNvPr>
          <p:cNvGrpSpPr/>
          <p:nvPr/>
        </p:nvGrpSpPr>
        <p:grpSpPr>
          <a:xfrm>
            <a:off x="3298602" y="3892274"/>
            <a:ext cx="1159299" cy="1188422"/>
            <a:chOff x="2299858" y="3290457"/>
            <a:chExt cx="997526" cy="1143002"/>
          </a:xfrm>
        </p:grpSpPr>
        <p:sp>
          <p:nvSpPr>
            <p:cNvPr id="68" name="Arc 67">
              <a:extLst>
                <a:ext uri="{FF2B5EF4-FFF2-40B4-BE49-F238E27FC236}">
                  <a16:creationId xmlns:a16="http://schemas.microsoft.com/office/drawing/2014/main" id="{89043BA1-176C-1C49-BA14-85851B3DB007}"/>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69" name="Arc 68">
              <a:extLst>
                <a:ext uri="{FF2B5EF4-FFF2-40B4-BE49-F238E27FC236}">
                  <a16:creationId xmlns:a16="http://schemas.microsoft.com/office/drawing/2014/main" id="{CC19262D-EFE5-B04F-896C-C6F1043C75E2}"/>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70" name="Arc 69">
              <a:extLst>
                <a:ext uri="{FF2B5EF4-FFF2-40B4-BE49-F238E27FC236}">
                  <a16:creationId xmlns:a16="http://schemas.microsoft.com/office/drawing/2014/main" id="{E6B32D2C-9F83-C743-B7CB-48D560345CCA}"/>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71" name="Arc 70">
              <a:extLst>
                <a:ext uri="{FF2B5EF4-FFF2-40B4-BE49-F238E27FC236}">
                  <a16:creationId xmlns:a16="http://schemas.microsoft.com/office/drawing/2014/main" id="{985A6352-3C4A-F344-98E8-EEABBB1666F0}"/>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grpSp>
        <p:nvGrpSpPr>
          <p:cNvPr id="72" name="Group 71">
            <a:extLst>
              <a:ext uri="{FF2B5EF4-FFF2-40B4-BE49-F238E27FC236}">
                <a16:creationId xmlns:a16="http://schemas.microsoft.com/office/drawing/2014/main" id="{C48003FA-DDA3-A349-97E1-81D1B9D8A9B0}"/>
              </a:ext>
            </a:extLst>
          </p:cNvPr>
          <p:cNvGrpSpPr/>
          <p:nvPr/>
        </p:nvGrpSpPr>
        <p:grpSpPr>
          <a:xfrm flipH="1">
            <a:off x="1823445" y="3657600"/>
            <a:ext cx="1396628" cy="557316"/>
            <a:chOff x="5380236" y="3648056"/>
            <a:chExt cx="1007113" cy="536016"/>
          </a:xfrm>
        </p:grpSpPr>
        <p:cxnSp>
          <p:nvCxnSpPr>
            <p:cNvPr id="73" name="Curved Connector 72">
              <a:extLst>
                <a:ext uri="{FF2B5EF4-FFF2-40B4-BE49-F238E27FC236}">
                  <a16:creationId xmlns:a16="http://schemas.microsoft.com/office/drawing/2014/main" id="{8B355A3D-355B-EC4F-81B5-1C4E5975B8E4}"/>
                </a:ext>
              </a:extLst>
            </p:cNvPr>
            <p:cNvCxnSpPr/>
            <p:nvPr/>
          </p:nvCxnSpPr>
          <p:spPr>
            <a:xfrm rot="10800000" flipV="1">
              <a:off x="5380236" y="3648056"/>
              <a:ext cx="854711" cy="4514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F44FDB10-812E-2C40-8BAB-0EA2AAB7190D}"/>
                </a:ext>
              </a:extLst>
            </p:cNvPr>
            <p:cNvCxnSpPr/>
            <p:nvPr/>
          </p:nvCxnSpPr>
          <p:spPr>
            <a:xfrm rot="10800000" flipV="1">
              <a:off x="5668128" y="3800456"/>
              <a:ext cx="719221" cy="38361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5" name="Picture 74">
            <a:extLst>
              <a:ext uri="{FF2B5EF4-FFF2-40B4-BE49-F238E27FC236}">
                <a16:creationId xmlns:a16="http://schemas.microsoft.com/office/drawing/2014/main" id="{89F62B6A-F9FA-D441-A9C0-A9765B0EB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560985" y="3430748"/>
            <a:ext cx="1988072" cy="2089859"/>
          </a:xfrm>
          <a:prstGeom prst="rect">
            <a:avLst/>
          </a:prstGeom>
        </p:spPr>
      </p:pic>
      <p:pic>
        <p:nvPicPr>
          <p:cNvPr id="76" name="Picture 75">
            <a:extLst>
              <a:ext uri="{FF2B5EF4-FFF2-40B4-BE49-F238E27FC236}">
                <a16:creationId xmlns:a16="http://schemas.microsoft.com/office/drawing/2014/main" id="{93293D33-12B7-6443-8722-70BD956A2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37" y="3505200"/>
            <a:ext cx="1917246" cy="2015407"/>
          </a:xfrm>
          <a:prstGeom prst="rect">
            <a:avLst/>
          </a:prstGeom>
        </p:spPr>
      </p:pic>
      <p:pic>
        <p:nvPicPr>
          <p:cNvPr id="77" name="Picture 76">
            <a:extLst>
              <a:ext uri="{FF2B5EF4-FFF2-40B4-BE49-F238E27FC236}">
                <a16:creationId xmlns:a16="http://schemas.microsoft.com/office/drawing/2014/main" id="{70F65453-B652-E248-942D-E59C4E176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708" y="3657601"/>
            <a:ext cx="2718874" cy="2858078"/>
          </a:xfrm>
          <a:prstGeom prst="rect">
            <a:avLst/>
          </a:prstGeom>
        </p:spPr>
      </p:pic>
      <p:cxnSp>
        <p:nvCxnSpPr>
          <p:cNvPr id="79" name="Straight Arrow Connector 78">
            <a:extLst>
              <a:ext uri="{FF2B5EF4-FFF2-40B4-BE49-F238E27FC236}">
                <a16:creationId xmlns:a16="http://schemas.microsoft.com/office/drawing/2014/main" id="{9C01A85B-B3F4-0541-ABDF-FE7E7A68CEFC}"/>
              </a:ext>
            </a:extLst>
          </p:cNvPr>
          <p:cNvCxnSpPr/>
          <p:nvPr/>
        </p:nvCxnSpPr>
        <p:spPr>
          <a:xfrm flipV="1">
            <a:off x="5091953" y="5378824"/>
            <a:ext cx="555812" cy="573741"/>
          </a:xfrm>
          <a:prstGeom prst="straightConnector1">
            <a:avLst/>
          </a:prstGeom>
          <a:ln w="762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0A862C-132C-5C41-8B5F-E91ECF2F0C53}"/>
              </a:ext>
            </a:extLst>
          </p:cNvPr>
          <p:cNvCxnSpPr>
            <a:cxnSpLocks/>
          </p:cNvCxnSpPr>
          <p:nvPr/>
        </p:nvCxnSpPr>
        <p:spPr>
          <a:xfrm>
            <a:off x="5913648" y="5378824"/>
            <a:ext cx="1166377" cy="0"/>
          </a:xfrm>
          <a:prstGeom prst="straightConnector1">
            <a:avLst/>
          </a:prstGeom>
          <a:ln w="762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22A26F2-7F6A-2843-B2EA-8C0208C44A87}"/>
              </a:ext>
            </a:extLst>
          </p:cNvPr>
          <p:cNvCxnSpPr>
            <a:cxnSpLocks/>
          </p:cNvCxnSpPr>
          <p:nvPr/>
        </p:nvCxnSpPr>
        <p:spPr>
          <a:xfrm>
            <a:off x="7324260" y="5378824"/>
            <a:ext cx="1306789" cy="806823"/>
          </a:xfrm>
          <a:prstGeom prst="straightConnector1">
            <a:avLst/>
          </a:prstGeom>
          <a:ln w="762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D62B4FE-9581-4349-BFBD-1E592A955AB1}"/>
              </a:ext>
            </a:extLst>
          </p:cNvPr>
          <p:cNvSpPr txBox="1"/>
          <p:nvPr/>
        </p:nvSpPr>
        <p:spPr>
          <a:xfrm>
            <a:off x="2034790" y="2329764"/>
            <a:ext cx="7253268" cy="646331"/>
          </a:xfrm>
          <a:prstGeom prst="rect">
            <a:avLst/>
          </a:prstGeom>
          <a:noFill/>
        </p:spPr>
        <p:txBody>
          <a:bodyPr wrap="none" rtlCol="0">
            <a:spAutoFit/>
          </a:bodyPr>
          <a:lstStyle/>
          <a:p>
            <a:r>
              <a:rPr lang="en-US" sz="3600" dirty="0"/>
              <a:t>Acoustic FMCW Radar based Distance</a:t>
            </a:r>
          </a:p>
        </p:txBody>
      </p:sp>
      <p:sp>
        <p:nvSpPr>
          <p:cNvPr id="87" name="TextBox 86">
            <a:extLst>
              <a:ext uri="{FF2B5EF4-FFF2-40B4-BE49-F238E27FC236}">
                <a16:creationId xmlns:a16="http://schemas.microsoft.com/office/drawing/2014/main" id="{61C5D8B5-FE4A-E749-9971-C34378ABCDB0}"/>
              </a:ext>
            </a:extLst>
          </p:cNvPr>
          <p:cNvSpPr txBox="1"/>
          <p:nvPr/>
        </p:nvSpPr>
        <p:spPr>
          <a:xfrm>
            <a:off x="2818722" y="1691495"/>
            <a:ext cx="5685404" cy="646331"/>
          </a:xfrm>
          <a:prstGeom prst="rect">
            <a:avLst/>
          </a:prstGeom>
          <a:noFill/>
        </p:spPr>
        <p:txBody>
          <a:bodyPr wrap="square" rtlCol="0">
            <a:spAutoFit/>
          </a:bodyPr>
          <a:lstStyle/>
          <a:p>
            <a:r>
              <a:rPr lang="en-US" sz="3600" dirty="0"/>
              <a:t>IMU based Dead Reckoning</a:t>
            </a:r>
          </a:p>
        </p:txBody>
      </p:sp>
      <p:sp>
        <p:nvSpPr>
          <p:cNvPr id="3" name="TextBox 2">
            <a:extLst>
              <a:ext uri="{FF2B5EF4-FFF2-40B4-BE49-F238E27FC236}">
                <a16:creationId xmlns:a16="http://schemas.microsoft.com/office/drawing/2014/main" id="{71F0A638-378D-BC4C-B536-D913507B7823}"/>
              </a:ext>
            </a:extLst>
          </p:cNvPr>
          <p:cNvSpPr txBox="1"/>
          <p:nvPr/>
        </p:nvSpPr>
        <p:spPr>
          <a:xfrm>
            <a:off x="5028065" y="2897209"/>
            <a:ext cx="2330318" cy="646331"/>
          </a:xfrm>
          <a:prstGeom prst="rect">
            <a:avLst/>
          </a:prstGeom>
          <a:noFill/>
        </p:spPr>
        <p:txBody>
          <a:bodyPr wrap="none" rtlCol="0">
            <a:spAutoFit/>
          </a:bodyPr>
          <a:lstStyle/>
          <a:p>
            <a:r>
              <a:rPr lang="en-US" sz="3600" dirty="0"/>
              <a:t>2D Contour</a:t>
            </a:r>
          </a:p>
        </p:txBody>
      </p:sp>
    </p:spTree>
    <p:extLst>
      <p:ext uri="{BB962C8B-B14F-4D97-AF65-F5344CB8AC3E}">
        <p14:creationId xmlns:p14="http://schemas.microsoft.com/office/powerpoint/2010/main" val="99200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75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linds(horizontal)">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blinds(horizontal)">
                                      <p:cBhvr>
                                        <p:cTn id="22" dur="500"/>
                                        <p:tgtEl>
                                          <p:spTgt spid="7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6"/>
                                        </p:tgtEl>
                                      </p:cBhvr>
                                    </p:animEffect>
                                    <p:set>
                                      <p:cBhvr>
                                        <p:cTn id="34" dur="1" fill="hold">
                                          <p:stCondLst>
                                            <p:cond delay="499"/>
                                          </p:stCondLst>
                                        </p:cTn>
                                        <p:tgtEl>
                                          <p:spTgt spid="8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67"/>
                                        </p:tgtEl>
                                      </p:cBhvr>
                                    </p:animEffect>
                                    <p:set>
                                      <p:cBhvr>
                                        <p:cTn id="41" dur="1" fill="hold">
                                          <p:stCondLst>
                                            <p:cond delay="499"/>
                                          </p:stCondLst>
                                        </p:cTn>
                                        <p:tgtEl>
                                          <p:spTgt spid="67"/>
                                        </p:tgtEl>
                                        <p:attrNameLst>
                                          <p:attrName>style.visibility</p:attrName>
                                        </p:attrNameLst>
                                      </p:cBhvr>
                                      <p:to>
                                        <p:strVal val="hidden"/>
                                      </p:to>
                                    </p:set>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72"/>
                                        </p:tgtEl>
                                      </p:cBhvr>
                                    </p:animEffect>
                                    <p:set>
                                      <p:cBhvr>
                                        <p:cTn id="45" dur="1" fill="hold">
                                          <p:stCondLst>
                                            <p:cond delay="499"/>
                                          </p:stCondLst>
                                        </p:cTn>
                                        <p:tgtEl>
                                          <p:spTgt spid="7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75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175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75"/>
                                        </p:tgtEl>
                                      </p:cBhvr>
                                    </p:animEffect>
                                    <p:set>
                                      <p:cBhvr>
                                        <p:cTn id="60" dur="1" fill="hold">
                                          <p:stCondLst>
                                            <p:cond delay="499"/>
                                          </p:stCondLst>
                                        </p:cTn>
                                        <p:tgtEl>
                                          <p:spTgt spid="75"/>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750"/>
                                        <p:tgtEl>
                                          <p:spTgt spid="7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76"/>
                                        </p:tgtEl>
                                      </p:cBhvr>
                                    </p:animEffect>
                                    <p:set>
                                      <p:cBhvr>
                                        <p:cTn id="68" dur="1" fill="hold">
                                          <p:stCondLst>
                                            <p:cond delay="499"/>
                                          </p:stCondLst>
                                        </p:cTn>
                                        <p:tgtEl>
                                          <p:spTgt spid="76"/>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750"/>
                                        <p:tgtEl>
                                          <p:spTgt spid="77"/>
                                        </p:tgtEl>
                                      </p:cBhvr>
                                    </p:animEffect>
                                  </p:childTnLst>
                                </p:cTn>
                              </p:par>
                            </p:childTnLst>
                          </p:cTn>
                        </p:par>
                        <p:par>
                          <p:cTn id="75" fill="hold">
                            <p:stCondLst>
                              <p:cond delay="750"/>
                            </p:stCondLst>
                            <p:childTnLst>
                              <p:par>
                                <p:cTn id="76" presetID="10" presetClass="exit" presetSubtype="0" fill="hold" grpId="1" nodeType="afterEffect">
                                  <p:stCondLst>
                                    <p:cond delay="0"/>
                                  </p:stCondLst>
                                  <p:childTnLst>
                                    <p:animEffect transition="out" filter="fade">
                                      <p:cBhvr>
                                        <p:cTn id="77" dur="750"/>
                                        <p:tgtEl>
                                          <p:spTgt spid="87"/>
                                        </p:tgtEl>
                                      </p:cBhvr>
                                    </p:animEffect>
                                    <p:set>
                                      <p:cBhvr>
                                        <p:cTn id="78" dur="1" fill="hold">
                                          <p:stCondLst>
                                            <p:cond delay="749"/>
                                          </p:stCondLst>
                                        </p:cTn>
                                        <p:tgtEl>
                                          <p:spTgt spid="87"/>
                                        </p:tgtEl>
                                        <p:attrNameLst>
                                          <p:attrName>style.visibility</p:attrName>
                                        </p:attrNameLst>
                                      </p:cBhvr>
                                      <p:to>
                                        <p:strVal val="hidden"/>
                                      </p:to>
                                    </p:se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3">
                                            <p:txEl>
                                              <p:pRg st="0" end="0"/>
                                            </p:txEl>
                                          </p:spTgt>
                                        </p:tgtEl>
                                        <p:attrNameLst>
                                          <p:attrName>style.visibility</p:attrName>
                                        </p:attrNameLst>
                                      </p:cBhvr>
                                      <p:to>
                                        <p:strVal val="visible"/>
                                      </p:to>
                                    </p:set>
                                    <p:animEffect transition="in" filter="fade">
                                      <p:cBhvr>
                                        <p:cTn id="8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87" grpId="0"/>
      <p:bldP spid="8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8068-F505-FE4D-9D1F-5F9162C15C63}"/>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Outline of SAMS</a:t>
            </a:r>
          </a:p>
        </p:txBody>
      </p:sp>
      <p:sp>
        <p:nvSpPr>
          <p:cNvPr id="4" name="Slide Number Placeholder 3">
            <a:extLst>
              <a:ext uri="{FF2B5EF4-FFF2-40B4-BE49-F238E27FC236}">
                <a16:creationId xmlns:a16="http://schemas.microsoft.com/office/drawing/2014/main" id="{DC92DD86-5829-AA4D-8630-16C2BA5B3C17}"/>
              </a:ext>
            </a:extLst>
          </p:cNvPr>
          <p:cNvSpPr>
            <a:spLocks noGrp="1"/>
          </p:cNvSpPr>
          <p:nvPr>
            <p:ph type="sldNum" sz="quarter" idx="12"/>
          </p:nvPr>
        </p:nvSpPr>
        <p:spPr/>
        <p:txBody>
          <a:bodyPr/>
          <a:lstStyle/>
          <a:p>
            <a:fld id="{088FEC65-D79E-4DCE-A549-ACBEE94ABE9E}" type="slidenum">
              <a:rPr lang="en-US" smtClean="0"/>
              <a:t>8</a:t>
            </a:fld>
            <a:endParaRPr lang="en-US"/>
          </a:p>
        </p:txBody>
      </p:sp>
      <p:sp>
        <p:nvSpPr>
          <p:cNvPr id="5" name="TextBox 4">
            <a:extLst>
              <a:ext uri="{FF2B5EF4-FFF2-40B4-BE49-F238E27FC236}">
                <a16:creationId xmlns:a16="http://schemas.microsoft.com/office/drawing/2014/main" id="{3B908859-E931-F74E-A10F-C7A3EFE1F276}"/>
              </a:ext>
            </a:extLst>
          </p:cNvPr>
          <p:cNvSpPr txBox="1"/>
          <p:nvPr/>
        </p:nvSpPr>
        <p:spPr>
          <a:xfrm>
            <a:off x="3311583" y="3624337"/>
            <a:ext cx="2611704"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Dead Reckoning</a:t>
            </a:r>
          </a:p>
        </p:txBody>
      </p:sp>
      <p:pic>
        <p:nvPicPr>
          <p:cNvPr id="6" name="Picture 5">
            <a:extLst>
              <a:ext uri="{FF2B5EF4-FFF2-40B4-BE49-F238E27FC236}">
                <a16:creationId xmlns:a16="http://schemas.microsoft.com/office/drawing/2014/main" id="{C429C7EE-6C83-5543-ACE7-931081F3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16" y="3590076"/>
            <a:ext cx="2052093" cy="2052093"/>
          </a:xfrm>
          <a:prstGeom prst="rect">
            <a:avLst/>
          </a:prstGeom>
        </p:spPr>
      </p:pic>
      <p:sp>
        <p:nvSpPr>
          <p:cNvPr id="7" name="TextBox 6">
            <a:extLst>
              <a:ext uri="{FF2B5EF4-FFF2-40B4-BE49-F238E27FC236}">
                <a16:creationId xmlns:a16="http://schemas.microsoft.com/office/drawing/2014/main" id="{9A664BF1-540E-6848-8FA1-C86C2BE505A5}"/>
              </a:ext>
            </a:extLst>
          </p:cNvPr>
          <p:cNvSpPr txBox="1"/>
          <p:nvPr/>
        </p:nvSpPr>
        <p:spPr>
          <a:xfrm>
            <a:off x="4388243" y="1608836"/>
            <a:ext cx="2202654" cy="646331"/>
          </a:xfrm>
          <a:prstGeom prst="rect">
            <a:avLst/>
          </a:prstGeom>
          <a:noFill/>
          <a:ln>
            <a:solidFill>
              <a:schemeClr val="tx1"/>
            </a:solidFill>
          </a:ln>
        </p:spPr>
        <p:txBody>
          <a:bodyPr wrap="none" rtlCol="0">
            <a:spAutoFit/>
          </a:bodyPr>
          <a:lstStyle/>
          <a:p>
            <a:r>
              <a:rPr lang="en-US" sz="3600" dirty="0"/>
              <a:t>Gyroscope</a:t>
            </a:r>
          </a:p>
        </p:txBody>
      </p:sp>
      <p:sp>
        <p:nvSpPr>
          <p:cNvPr id="8" name="TextBox 7">
            <a:extLst>
              <a:ext uri="{FF2B5EF4-FFF2-40B4-BE49-F238E27FC236}">
                <a16:creationId xmlns:a16="http://schemas.microsoft.com/office/drawing/2014/main" id="{BA067646-D996-1E4F-9963-CD06B35EBE48}"/>
              </a:ext>
            </a:extLst>
          </p:cNvPr>
          <p:cNvSpPr txBox="1"/>
          <p:nvPr/>
        </p:nvSpPr>
        <p:spPr>
          <a:xfrm>
            <a:off x="7007684" y="1653561"/>
            <a:ext cx="3072892" cy="646331"/>
          </a:xfrm>
          <a:prstGeom prst="rect">
            <a:avLst/>
          </a:prstGeom>
          <a:noFill/>
          <a:ln>
            <a:solidFill>
              <a:schemeClr val="tx1"/>
            </a:solidFill>
          </a:ln>
        </p:spPr>
        <p:txBody>
          <a:bodyPr wrap="none" rtlCol="0">
            <a:spAutoFit/>
          </a:bodyPr>
          <a:lstStyle/>
          <a:p>
            <a:r>
              <a:rPr lang="en-US" sz="3600" dirty="0"/>
              <a:t>Magnetometer</a:t>
            </a:r>
          </a:p>
        </p:txBody>
      </p:sp>
      <p:sp>
        <p:nvSpPr>
          <p:cNvPr id="9" name="TextBox 8">
            <a:extLst>
              <a:ext uri="{FF2B5EF4-FFF2-40B4-BE49-F238E27FC236}">
                <a16:creationId xmlns:a16="http://schemas.microsoft.com/office/drawing/2014/main" id="{07B099DB-ABB9-F042-8656-8850E358FC07}"/>
              </a:ext>
            </a:extLst>
          </p:cNvPr>
          <p:cNvSpPr txBox="1"/>
          <p:nvPr/>
        </p:nvSpPr>
        <p:spPr>
          <a:xfrm>
            <a:off x="886100" y="1575027"/>
            <a:ext cx="2993127" cy="646331"/>
          </a:xfrm>
          <a:prstGeom prst="rect">
            <a:avLst/>
          </a:prstGeom>
          <a:noFill/>
          <a:ln>
            <a:solidFill>
              <a:schemeClr val="tx1"/>
            </a:solidFill>
          </a:ln>
        </p:spPr>
        <p:txBody>
          <a:bodyPr wrap="none" rtlCol="0">
            <a:spAutoFit/>
          </a:bodyPr>
          <a:lstStyle/>
          <a:p>
            <a:r>
              <a:rPr lang="en-US" sz="3600" dirty="0"/>
              <a:t>Accelerometer</a:t>
            </a:r>
          </a:p>
        </p:txBody>
      </p:sp>
      <p:sp>
        <p:nvSpPr>
          <p:cNvPr id="10" name="Down Arrow 9">
            <a:extLst>
              <a:ext uri="{FF2B5EF4-FFF2-40B4-BE49-F238E27FC236}">
                <a16:creationId xmlns:a16="http://schemas.microsoft.com/office/drawing/2014/main" id="{D702C551-9ED7-2F44-80D2-1B9D3F347AE8}"/>
              </a:ext>
            </a:extLst>
          </p:cNvPr>
          <p:cNvSpPr/>
          <p:nvPr/>
        </p:nvSpPr>
        <p:spPr>
          <a:xfrm>
            <a:off x="4444657" y="3163424"/>
            <a:ext cx="343394" cy="44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1" name="TextBox 10">
            <a:extLst>
              <a:ext uri="{FF2B5EF4-FFF2-40B4-BE49-F238E27FC236}">
                <a16:creationId xmlns:a16="http://schemas.microsoft.com/office/drawing/2014/main" id="{124F84C9-2AA3-9D4E-A74C-619899295F1E}"/>
              </a:ext>
            </a:extLst>
          </p:cNvPr>
          <p:cNvSpPr txBox="1"/>
          <p:nvPr/>
        </p:nvSpPr>
        <p:spPr>
          <a:xfrm>
            <a:off x="2727067" y="2550949"/>
            <a:ext cx="4121967"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Sensor Fusion</a:t>
            </a:r>
          </a:p>
        </p:txBody>
      </p:sp>
      <p:cxnSp>
        <p:nvCxnSpPr>
          <p:cNvPr id="12" name="Straight Arrow Connector 11">
            <a:extLst>
              <a:ext uri="{FF2B5EF4-FFF2-40B4-BE49-F238E27FC236}">
                <a16:creationId xmlns:a16="http://schemas.microsoft.com/office/drawing/2014/main" id="{8E291581-DDEC-7347-BB27-187E11DF5287}"/>
              </a:ext>
            </a:extLst>
          </p:cNvPr>
          <p:cNvCxnSpPr>
            <a:cxnSpLocks/>
            <a:stCxn id="9" idx="2"/>
          </p:cNvCxnSpPr>
          <p:nvPr/>
        </p:nvCxnSpPr>
        <p:spPr>
          <a:xfrm>
            <a:off x="2382664" y="2221358"/>
            <a:ext cx="646115" cy="329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2B690F-B8E8-5045-9114-C80D635D4949}"/>
              </a:ext>
            </a:extLst>
          </p:cNvPr>
          <p:cNvCxnSpPr>
            <a:cxnSpLocks/>
            <a:stCxn id="7" idx="2"/>
            <a:endCxn id="11" idx="0"/>
          </p:cNvCxnSpPr>
          <p:nvPr/>
        </p:nvCxnSpPr>
        <p:spPr>
          <a:xfrm flipH="1">
            <a:off x="4788051" y="2255167"/>
            <a:ext cx="701519" cy="295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5E7ADD-E8C5-6A4E-8208-610C392977BC}"/>
              </a:ext>
            </a:extLst>
          </p:cNvPr>
          <p:cNvCxnSpPr>
            <a:cxnSpLocks/>
            <a:stCxn id="8" idx="2"/>
          </p:cNvCxnSpPr>
          <p:nvPr/>
        </p:nvCxnSpPr>
        <p:spPr>
          <a:xfrm flipH="1">
            <a:off x="6849034" y="2299892"/>
            <a:ext cx="1695096" cy="4260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43F235-4386-F743-B7F5-8EBA6B444E39}"/>
              </a:ext>
            </a:extLst>
          </p:cNvPr>
          <p:cNvSpPr txBox="1"/>
          <p:nvPr/>
        </p:nvSpPr>
        <p:spPr>
          <a:xfrm>
            <a:off x="2508201" y="5005273"/>
            <a:ext cx="3587799" cy="1754326"/>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FMCW based Distance Measurement</a:t>
            </a:r>
          </a:p>
        </p:txBody>
      </p:sp>
      <p:sp>
        <p:nvSpPr>
          <p:cNvPr id="16" name="Right Arrow 15">
            <a:extLst>
              <a:ext uri="{FF2B5EF4-FFF2-40B4-BE49-F238E27FC236}">
                <a16:creationId xmlns:a16="http://schemas.microsoft.com/office/drawing/2014/main" id="{E5131899-058A-9440-A269-A9030C7B062B}"/>
              </a:ext>
            </a:extLst>
          </p:cNvPr>
          <p:cNvSpPr/>
          <p:nvPr/>
        </p:nvSpPr>
        <p:spPr>
          <a:xfrm rot="20155773">
            <a:off x="5877547" y="3389831"/>
            <a:ext cx="2724633" cy="28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7" name="Right Arrow 16">
            <a:extLst>
              <a:ext uri="{FF2B5EF4-FFF2-40B4-BE49-F238E27FC236}">
                <a16:creationId xmlns:a16="http://schemas.microsoft.com/office/drawing/2014/main" id="{A043B01D-015B-5B47-95F5-15DF331FE4D9}"/>
              </a:ext>
            </a:extLst>
          </p:cNvPr>
          <p:cNvSpPr/>
          <p:nvPr/>
        </p:nvSpPr>
        <p:spPr>
          <a:xfrm rot="18761057">
            <a:off x="5521654" y="4552425"/>
            <a:ext cx="4136205" cy="361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8" name="TextBox 17">
            <a:extLst>
              <a:ext uri="{FF2B5EF4-FFF2-40B4-BE49-F238E27FC236}">
                <a16:creationId xmlns:a16="http://schemas.microsoft.com/office/drawing/2014/main" id="{E413D959-CADB-AC4F-8DBC-6D4421284B9D}"/>
              </a:ext>
            </a:extLst>
          </p:cNvPr>
          <p:cNvSpPr txBox="1"/>
          <p:nvPr/>
        </p:nvSpPr>
        <p:spPr>
          <a:xfrm>
            <a:off x="8575464" y="2445377"/>
            <a:ext cx="3429650"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Synchronization</a:t>
            </a:r>
          </a:p>
        </p:txBody>
      </p:sp>
      <p:sp>
        <p:nvSpPr>
          <p:cNvPr id="19" name="Down Arrow 18">
            <a:extLst>
              <a:ext uri="{FF2B5EF4-FFF2-40B4-BE49-F238E27FC236}">
                <a16:creationId xmlns:a16="http://schemas.microsoft.com/office/drawing/2014/main" id="{199BB57B-2346-4B4A-A6BE-568952EDA096}"/>
              </a:ext>
            </a:extLst>
          </p:cNvPr>
          <p:cNvSpPr/>
          <p:nvPr/>
        </p:nvSpPr>
        <p:spPr>
          <a:xfrm>
            <a:off x="9923804" y="3213399"/>
            <a:ext cx="366485" cy="541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20" name="TextBox 19">
            <a:extLst>
              <a:ext uri="{FF2B5EF4-FFF2-40B4-BE49-F238E27FC236}">
                <a16:creationId xmlns:a16="http://schemas.microsoft.com/office/drawing/2014/main" id="{18A4660F-5797-6D41-A976-AA023B95EAF5}"/>
              </a:ext>
            </a:extLst>
          </p:cNvPr>
          <p:cNvSpPr txBox="1"/>
          <p:nvPr/>
        </p:nvSpPr>
        <p:spPr>
          <a:xfrm>
            <a:off x="8787261" y="3799373"/>
            <a:ext cx="2705492"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Geometric Constraints</a:t>
            </a:r>
          </a:p>
        </p:txBody>
      </p:sp>
      <p:sp>
        <p:nvSpPr>
          <p:cNvPr id="21" name="TextBox 20">
            <a:extLst>
              <a:ext uri="{FF2B5EF4-FFF2-40B4-BE49-F238E27FC236}">
                <a16:creationId xmlns:a16="http://schemas.microsoft.com/office/drawing/2014/main" id="{5B41AE82-8AE3-584C-9B5A-15BD32BABC08}"/>
              </a:ext>
            </a:extLst>
          </p:cNvPr>
          <p:cNvSpPr txBox="1"/>
          <p:nvPr/>
        </p:nvSpPr>
        <p:spPr>
          <a:xfrm>
            <a:off x="8996636" y="5612590"/>
            <a:ext cx="2837810" cy="1200329"/>
          </a:xfrm>
          <a:prstGeom prst="rect">
            <a:avLst/>
          </a:prstGeom>
          <a:noFill/>
          <a:ln>
            <a:solidFill>
              <a:schemeClr val="tx1"/>
            </a:solidFill>
          </a:ln>
        </p:spPr>
        <p:txBody>
          <a:bodyPr wrap="square" rtlCol="0">
            <a:spAutoFit/>
          </a:bodyPr>
          <a:lstStyle/>
          <a:p>
            <a:pPr algn="ctr"/>
            <a:r>
              <a:rPr lang="en-US" sz="3600" dirty="0">
                <a:ln w="0"/>
                <a:effectLst>
                  <a:outerShdw blurRad="38100" dist="19050" dir="2700000" algn="tl" rotWithShape="0">
                    <a:schemeClr val="dk1">
                      <a:alpha val="40000"/>
                    </a:schemeClr>
                  </a:outerShdw>
                </a:effectLst>
              </a:rPr>
              <a:t>Contour</a:t>
            </a:r>
          </a:p>
          <a:p>
            <a:pPr algn="ctr"/>
            <a:r>
              <a:rPr lang="en-US" sz="3600" dirty="0">
                <a:ln w="0"/>
                <a:effectLst>
                  <a:outerShdw blurRad="38100" dist="19050" dir="2700000" algn="tl" rotWithShape="0">
                    <a:schemeClr val="dk1">
                      <a:alpha val="40000"/>
                    </a:schemeClr>
                  </a:outerShdw>
                </a:effectLst>
              </a:rPr>
              <a:t>Construction</a:t>
            </a:r>
          </a:p>
        </p:txBody>
      </p:sp>
      <p:sp>
        <p:nvSpPr>
          <p:cNvPr id="22" name="Down Arrow 23">
            <a:extLst>
              <a:ext uri="{FF2B5EF4-FFF2-40B4-BE49-F238E27FC236}">
                <a16:creationId xmlns:a16="http://schemas.microsoft.com/office/drawing/2014/main" id="{ABFA4B72-BE55-4B48-9F7A-B162BDFDBD0E}"/>
              </a:ext>
            </a:extLst>
          </p:cNvPr>
          <p:cNvSpPr/>
          <p:nvPr/>
        </p:nvSpPr>
        <p:spPr>
          <a:xfrm>
            <a:off x="9846349" y="5049822"/>
            <a:ext cx="461869" cy="592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grpSp>
        <p:nvGrpSpPr>
          <p:cNvPr id="31" name="Group 30">
            <a:extLst>
              <a:ext uri="{FF2B5EF4-FFF2-40B4-BE49-F238E27FC236}">
                <a16:creationId xmlns:a16="http://schemas.microsoft.com/office/drawing/2014/main" id="{32CDF17F-EA3B-8E42-98A8-B5F5B32CF1F7}"/>
              </a:ext>
            </a:extLst>
          </p:cNvPr>
          <p:cNvGrpSpPr/>
          <p:nvPr/>
        </p:nvGrpSpPr>
        <p:grpSpPr>
          <a:xfrm flipH="1">
            <a:off x="918962" y="3276813"/>
            <a:ext cx="1290583" cy="1456359"/>
            <a:chOff x="2299858" y="3290457"/>
            <a:chExt cx="997526" cy="1143002"/>
          </a:xfrm>
        </p:grpSpPr>
        <p:sp>
          <p:nvSpPr>
            <p:cNvPr id="32" name="Arc 31">
              <a:extLst>
                <a:ext uri="{FF2B5EF4-FFF2-40B4-BE49-F238E27FC236}">
                  <a16:creationId xmlns:a16="http://schemas.microsoft.com/office/drawing/2014/main" id="{39BF5D16-7716-D14A-A8A0-15B2C9D1AD51}"/>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B6FF83BE-96F9-F24E-9265-7AB5EFA15A4B}"/>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0FE6BD44-D9C9-FC44-B4D0-F959E6D554E8}"/>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28CD2FF8-FF27-C345-A1A4-37B8CCC2C264}"/>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1283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75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750"/>
                                        <p:tgtEl>
                                          <p:spTgt spid="12"/>
                                        </p:tgtEl>
                                      </p:cBhvr>
                                    </p:animEffect>
                                  </p:childTnLst>
                                </p:cTn>
                              </p:par>
                            </p:childTnLst>
                          </p:cTn>
                        </p:par>
                        <p:par>
                          <p:cTn id="36" fill="hold">
                            <p:stCondLst>
                              <p:cond delay="750"/>
                            </p:stCondLst>
                            <p:childTnLst>
                              <p:par>
                                <p:cTn id="37" presetID="9"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dissolv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dissolve">
                                      <p:cBhvr>
                                        <p:cTn id="63" dur="500"/>
                                        <p:tgtEl>
                                          <p:spTgt spid="1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dissolv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8068-F505-FE4D-9D1F-5F9162C15C63}"/>
              </a:ext>
            </a:extLst>
          </p:cNvPr>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Outline of SAMS</a:t>
            </a:r>
          </a:p>
        </p:txBody>
      </p:sp>
      <p:sp>
        <p:nvSpPr>
          <p:cNvPr id="4" name="Slide Number Placeholder 3">
            <a:extLst>
              <a:ext uri="{FF2B5EF4-FFF2-40B4-BE49-F238E27FC236}">
                <a16:creationId xmlns:a16="http://schemas.microsoft.com/office/drawing/2014/main" id="{DC92DD86-5829-AA4D-8630-16C2BA5B3C17}"/>
              </a:ext>
            </a:extLst>
          </p:cNvPr>
          <p:cNvSpPr>
            <a:spLocks noGrp="1"/>
          </p:cNvSpPr>
          <p:nvPr>
            <p:ph type="sldNum" sz="quarter" idx="12"/>
          </p:nvPr>
        </p:nvSpPr>
        <p:spPr/>
        <p:txBody>
          <a:bodyPr/>
          <a:lstStyle/>
          <a:p>
            <a:fld id="{088FEC65-D79E-4DCE-A549-ACBEE94ABE9E}" type="slidenum">
              <a:rPr lang="en-US" smtClean="0"/>
              <a:t>9</a:t>
            </a:fld>
            <a:endParaRPr lang="en-US"/>
          </a:p>
        </p:txBody>
      </p:sp>
      <p:sp>
        <p:nvSpPr>
          <p:cNvPr id="5" name="TextBox 4">
            <a:extLst>
              <a:ext uri="{FF2B5EF4-FFF2-40B4-BE49-F238E27FC236}">
                <a16:creationId xmlns:a16="http://schemas.microsoft.com/office/drawing/2014/main" id="{3B908859-E931-F74E-A10F-C7A3EFE1F276}"/>
              </a:ext>
            </a:extLst>
          </p:cNvPr>
          <p:cNvSpPr txBox="1"/>
          <p:nvPr/>
        </p:nvSpPr>
        <p:spPr>
          <a:xfrm>
            <a:off x="3311583" y="3624337"/>
            <a:ext cx="2611704"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Dead Reckoning</a:t>
            </a:r>
          </a:p>
        </p:txBody>
      </p:sp>
      <p:pic>
        <p:nvPicPr>
          <p:cNvPr id="6" name="Picture 5">
            <a:extLst>
              <a:ext uri="{FF2B5EF4-FFF2-40B4-BE49-F238E27FC236}">
                <a16:creationId xmlns:a16="http://schemas.microsoft.com/office/drawing/2014/main" id="{C429C7EE-6C83-5543-ACE7-931081F3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16" y="3590076"/>
            <a:ext cx="2052093" cy="2052093"/>
          </a:xfrm>
          <a:prstGeom prst="rect">
            <a:avLst/>
          </a:prstGeom>
        </p:spPr>
      </p:pic>
      <p:sp>
        <p:nvSpPr>
          <p:cNvPr id="7" name="TextBox 6">
            <a:extLst>
              <a:ext uri="{FF2B5EF4-FFF2-40B4-BE49-F238E27FC236}">
                <a16:creationId xmlns:a16="http://schemas.microsoft.com/office/drawing/2014/main" id="{9A664BF1-540E-6848-8FA1-C86C2BE505A5}"/>
              </a:ext>
            </a:extLst>
          </p:cNvPr>
          <p:cNvSpPr txBox="1"/>
          <p:nvPr/>
        </p:nvSpPr>
        <p:spPr>
          <a:xfrm>
            <a:off x="4388243" y="1608836"/>
            <a:ext cx="2202654" cy="646331"/>
          </a:xfrm>
          <a:prstGeom prst="rect">
            <a:avLst/>
          </a:prstGeom>
          <a:noFill/>
          <a:ln>
            <a:solidFill>
              <a:schemeClr val="tx1"/>
            </a:solidFill>
          </a:ln>
        </p:spPr>
        <p:txBody>
          <a:bodyPr wrap="none" rtlCol="0">
            <a:spAutoFit/>
          </a:bodyPr>
          <a:lstStyle/>
          <a:p>
            <a:r>
              <a:rPr lang="en-US" sz="3600" dirty="0"/>
              <a:t>Gyroscope</a:t>
            </a:r>
          </a:p>
        </p:txBody>
      </p:sp>
      <p:sp>
        <p:nvSpPr>
          <p:cNvPr id="8" name="TextBox 7">
            <a:extLst>
              <a:ext uri="{FF2B5EF4-FFF2-40B4-BE49-F238E27FC236}">
                <a16:creationId xmlns:a16="http://schemas.microsoft.com/office/drawing/2014/main" id="{BA067646-D996-1E4F-9963-CD06B35EBE48}"/>
              </a:ext>
            </a:extLst>
          </p:cNvPr>
          <p:cNvSpPr txBox="1"/>
          <p:nvPr/>
        </p:nvSpPr>
        <p:spPr>
          <a:xfrm>
            <a:off x="7007684" y="1653561"/>
            <a:ext cx="3072892" cy="646331"/>
          </a:xfrm>
          <a:prstGeom prst="rect">
            <a:avLst/>
          </a:prstGeom>
          <a:noFill/>
          <a:ln>
            <a:solidFill>
              <a:schemeClr val="tx1"/>
            </a:solidFill>
          </a:ln>
        </p:spPr>
        <p:txBody>
          <a:bodyPr wrap="none" rtlCol="0">
            <a:spAutoFit/>
          </a:bodyPr>
          <a:lstStyle/>
          <a:p>
            <a:r>
              <a:rPr lang="en-US" sz="3600" dirty="0"/>
              <a:t>Magnetometer</a:t>
            </a:r>
          </a:p>
        </p:txBody>
      </p:sp>
      <p:sp>
        <p:nvSpPr>
          <p:cNvPr id="9" name="TextBox 8">
            <a:extLst>
              <a:ext uri="{FF2B5EF4-FFF2-40B4-BE49-F238E27FC236}">
                <a16:creationId xmlns:a16="http://schemas.microsoft.com/office/drawing/2014/main" id="{07B099DB-ABB9-F042-8656-8850E358FC07}"/>
              </a:ext>
            </a:extLst>
          </p:cNvPr>
          <p:cNvSpPr txBox="1"/>
          <p:nvPr/>
        </p:nvSpPr>
        <p:spPr>
          <a:xfrm>
            <a:off x="886100" y="1575027"/>
            <a:ext cx="2993127" cy="646331"/>
          </a:xfrm>
          <a:prstGeom prst="rect">
            <a:avLst/>
          </a:prstGeom>
          <a:noFill/>
          <a:ln>
            <a:solidFill>
              <a:schemeClr val="tx1"/>
            </a:solidFill>
          </a:ln>
        </p:spPr>
        <p:txBody>
          <a:bodyPr wrap="none" rtlCol="0">
            <a:spAutoFit/>
          </a:bodyPr>
          <a:lstStyle/>
          <a:p>
            <a:r>
              <a:rPr lang="en-US" sz="3600" dirty="0"/>
              <a:t>Accelerometer</a:t>
            </a:r>
          </a:p>
        </p:txBody>
      </p:sp>
      <p:sp>
        <p:nvSpPr>
          <p:cNvPr id="10" name="Down Arrow 9">
            <a:extLst>
              <a:ext uri="{FF2B5EF4-FFF2-40B4-BE49-F238E27FC236}">
                <a16:creationId xmlns:a16="http://schemas.microsoft.com/office/drawing/2014/main" id="{D702C551-9ED7-2F44-80D2-1B9D3F347AE8}"/>
              </a:ext>
            </a:extLst>
          </p:cNvPr>
          <p:cNvSpPr/>
          <p:nvPr/>
        </p:nvSpPr>
        <p:spPr>
          <a:xfrm>
            <a:off x="4444657" y="3163424"/>
            <a:ext cx="343394" cy="44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1" name="TextBox 10">
            <a:extLst>
              <a:ext uri="{FF2B5EF4-FFF2-40B4-BE49-F238E27FC236}">
                <a16:creationId xmlns:a16="http://schemas.microsoft.com/office/drawing/2014/main" id="{124F84C9-2AA3-9D4E-A74C-619899295F1E}"/>
              </a:ext>
            </a:extLst>
          </p:cNvPr>
          <p:cNvSpPr txBox="1"/>
          <p:nvPr/>
        </p:nvSpPr>
        <p:spPr>
          <a:xfrm>
            <a:off x="2727067" y="2550949"/>
            <a:ext cx="4121967"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Sensor Fusion</a:t>
            </a:r>
          </a:p>
        </p:txBody>
      </p:sp>
      <p:cxnSp>
        <p:nvCxnSpPr>
          <p:cNvPr id="12" name="Straight Arrow Connector 11">
            <a:extLst>
              <a:ext uri="{FF2B5EF4-FFF2-40B4-BE49-F238E27FC236}">
                <a16:creationId xmlns:a16="http://schemas.microsoft.com/office/drawing/2014/main" id="{8E291581-DDEC-7347-BB27-187E11DF5287}"/>
              </a:ext>
            </a:extLst>
          </p:cNvPr>
          <p:cNvCxnSpPr>
            <a:cxnSpLocks/>
            <a:stCxn id="9" idx="2"/>
          </p:cNvCxnSpPr>
          <p:nvPr/>
        </p:nvCxnSpPr>
        <p:spPr>
          <a:xfrm>
            <a:off x="2382664" y="2221358"/>
            <a:ext cx="646115" cy="329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2B690F-B8E8-5045-9114-C80D635D4949}"/>
              </a:ext>
            </a:extLst>
          </p:cNvPr>
          <p:cNvCxnSpPr>
            <a:cxnSpLocks/>
            <a:stCxn id="7" idx="2"/>
            <a:endCxn id="11" idx="0"/>
          </p:cNvCxnSpPr>
          <p:nvPr/>
        </p:nvCxnSpPr>
        <p:spPr>
          <a:xfrm flipH="1">
            <a:off x="4788051" y="2255167"/>
            <a:ext cx="701519" cy="295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5E7ADD-E8C5-6A4E-8208-610C392977BC}"/>
              </a:ext>
            </a:extLst>
          </p:cNvPr>
          <p:cNvCxnSpPr>
            <a:cxnSpLocks/>
            <a:stCxn id="8" idx="2"/>
          </p:cNvCxnSpPr>
          <p:nvPr/>
        </p:nvCxnSpPr>
        <p:spPr>
          <a:xfrm flipH="1">
            <a:off x="6849034" y="2299892"/>
            <a:ext cx="1695096" cy="4260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43F235-4386-F743-B7F5-8EBA6B444E39}"/>
              </a:ext>
            </a:extLst>
          </p:cNvPr>
          <p:cNvSpPr txBox="1"/>
          <p:nvPr/>
        </p:nvSpPr>
        <p:spPr>
          <a:xfrm>
            <a:off x="2508201" y="5005273"/>
            <a:ext cx="3587799" cy="1754326"/>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FMCW based Distance Measurement</a:t>
            </a:r>
          </a:p>
        </p:txBody>
      </p:sp>
      <p:sp>
        <p:nvSpPr>
          <p:cNvPr id="16" name="Right Arrow 15">
            <a:extLst>
              <a:ext uri="{FF2B5EF4-FFF2-40B4-BE49-F238E27FC236}">
                <a16:creationId xmlns:a16="http://schemas.microsoft.com/office/drawing/2014/main" id="{E5131899-058A-9440-A269-A9030C7B062B}"/>
              </a:ext>
            </a:extLst>
          </p:cNvPr>
          <p:cNvSpPr/>
          <p:nvPr/>
        </p:nvSpPr>
        <p:spPr>
          <a:xfrm rot="20155773">
            <a:off x="5877547" y="3389831"/>
            <a:ext cx="2724633" cy="28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7" name="Right Arrow 16">
            <a:extLst>
              <a:ext uri="{FF2B5EF4-FFF2-40B4-BE49-F238E27FC236}">
                <a16:creationId xmlns:a16="http://schemas.microsoft.com/office/drawing/2014/main" id="{A043B01D-015B-5B47-95F5-15DF331FE4D9}"/>
              </a:ext>
            </a:extLst>
          </p:cNvPr>
          <p:cNvSpPr/>
          <p:nvPr/>
        </p:nvSpPr>
        <p:spPr>
          <a:xfrm rot="18761057">
            <a:off x="5521654" y="4552425"/>
            <a:ext cx="4136205" cy="361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18" name="TextBox 17">
            <a:extLst>
              <a:ext uri="{FF2B5EF4-FFF2-40B4-BE49-F238E27FC236}">
                <a16:creationId xmlns:a16="http://schemas.microsoft.com/office/drawing/2014/main" id="{E413D959-CADB-AC4F-8DBC-6D4421284B9D}"/>
              </a:ext>
            </a:extLst>
          </p:cNvPr>
          <p:cNvSpPr txBox="1"/>
          <p:nvPr/>
        </p:nvSpPr>
        <p:spPr>
          <a:xfrm>
            <a:off x="8575464" y="2445377"/>
            <a:ext cx="3429650" cy="646331"/>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dirty="0"/>
              <a:t>Synchronization</a:t>
            </a:r>
          </a:p>
        </p:txBody>
      </p:sp>
      <p:sp>
        <p:nvSpPr>
          <p:cNvPr id="19" name="Down Arrow 18">
            <a:extLst>
              <a:ext uri="{FF2B5EF4-FFF2-40B4-BE49-F238E27FC236}">
                <a16:creationId xmlns:a16="http://schemas.microsoft.com/office/drawing/2014/main" id="{199BB57B-2346-4B4A-A6BE-568952EDA096}"/>
              </a:ext>
            </a:extLst>
          </p:cNvPr>
          <p:cNvSpPr/>
          <p:nvPr/>
        </p:nvSpPr>
        <p:spPr>
          <a:xfrm>
            <a:off x="9923804" y="3213399"/>
            <a:ext cx="366485" cy="541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sp>
        <p:nvSpPr>
          <p:cNvPr id="20" name="TextBox 19">
            <a:extLst>
              <a:ext uri="{FF2B5EF4-FFF2-40B4-BE49-F238E27FC236}">
                <a16:creationId xmlns:a16="http://schemas.microsoft.com/office/drawing/2014/main" id="{18A4660F-5797-6D41-A976-AA023B95EAF5}"/>
              </a:ext>
            </a:extLst>
          </p:cNvPr>
          <p:cNvSpPr txBox="1"/>
          <p:nvPr/>
        </p:nvSpPr>
        <p:spPr>
          <a:xfrm>
            <a:off x="8787261" y="3799373"/>
            <a:ext cx="2705492" cy="120032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3600" i="1" dirty="0"/>
              <a:t>Geometric Constraints</a:t>
            </a:r>
          </a:p>
        </p:txBody>
      </p:sp>
      <p:sp>
        <p:nvSpPr>
          <p:cNvPr id="21" name="TextBox 20">
            <a:extLst>
              <a:ext uri="{FF2B5EF4-FFF2-40B4-BE49-F238E27FC236}">
                <a16:creationId xmlns:a16="http://schemas.microsoft.com/office/drawing/2014/main" id="{5B41AE82-8AE3-584C-9B5A-15BD32BABC08}"/>
              </a:ext>
            </a:extLst>
          </p:cNvPr>
          <p:cNvSpPr txBox="1"/>
          <p:nvPr/>
        </p:nvSpPr>
        <p:spPr>
          <a:xfrm>
            <a:off x="8996636" y="5612590"/>
            <a:ext cx="2458963" cy="1200329"/>
          </a:xfrm>
          <a:prstGeom prst="rect">
            <a:avLst/>
          </a:prstGeom>
          <a:noFill/>
          <a:ln>
            <a:solidFill>
              <a:schemeClr val="tx1"/>
            </a:solidFill>
          </a:ln>
        </p:spPr>
        <p:txBody>
          <a:bodyPr wrap="square" rtlCol="0">
            <a:spAutoFit/>
          </a:bodyPr>
          <a:lstStyle/>
          <a:p>
            <a:pPr algn="ctr"/>
            <a:r>
              <a:rPr lang="en-US" sz="3600" dirty="0">
                <a:ln w="0"/>
                <a:effectLst>
                  <a:outerShdw blurRad="38100" dist="19050" dir="2700000" algn="tl" rotWithShape="0">
                    <a:schemeClr val="dk1">
                      <a:alpha val="40000"/>
                    </a:schemeClr>
                  </a:outerShdw>
                </a:effectLst>
              </a:rPr>
              <a:t>Contour</a:t>
            </a:r>
          </a:p>
          <a:p>
            <a:pPr algn="ctr"/>
            <a:r>
              <a:rPr lang="en-US" sz="3600" dirty="0">
                <a:ln w="0"/>
                <a:effectLst>
                  <a:outerShdw blurRad="38100" dist="19050" dir="2700000" algn="tl" rotWithShape="0">
                    <a:schemeClr val="dk1">
                      <a:alpha val="40000"/>
                    </a:schemeClr>
                  </a:outerShdw>
                </a:effectLst>
              </a:rPr>
              <a:t>Map</a:t>
            </a:r>
          </a:p>
        </p:txBody>
      </p:sp>
      <p:sp>
        <p:nvSpPr>
          <p:cNvPr id="22" name="Down Arrow 23">
            <a:extLst>
              <a:ext uri="{FF2B5EF4-FFF2-40B4-BE49-F238E27FC236}">
                <a16:creationId xmlns:a16="http://schemas.microsoft.com/office/drawing/2014/main" id="{ABFA4B72-BE55-4B48-9F7A-B162BDFDBD0E}"/>
              </a:ext>
            </a:extLst>
          </p:cNvPr>
          <p:cNvSpPr/>
          <p:nvPr/>
        </p:nvSpPr>
        <p:spPr>
          <a:xfrm>
            <a:off x="9846349" y="5049822"/>
            <a:ext cx="461869" cy="592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886" tIns="21943" rIns="43886" bIns="21943" numCol="1" spcCol="0" rtlCol="0" fromWordArt="0" anchor="ctr" anchorCtr="0" forceAA="0" compatLnSpc="1">
            <a:prstTxWarp prst="textNoShape">
              <a:avLst/>
            </a:prstTxWarp>
            <a:noAutofit/>
          </a:bodyPr>
          <a:lstStyle/>
          <a:p>
            <a:pPr algn="ctr"/>
            <a:endParaRPr lang="en-US" sz="465"/>
          </a:p>
        </p:txBody>
      </p:sp>
      <p:grpSp>
        <p:nvGrpSpPr>
          <p:cNvPr id="31" name="Group 30">
            <a:extLst>
              <a:ext uri="{FF2B5EF4-FFF2-40B4-BE49-F238E27FC236}">
                <a16:creationId xmlns:a16="http://schemas.microsoft.com/office/drawing/2014/main" id="{32CDF17F-EA3B-8E42-98A8-B5F5B32CF1F7}"/>
              </a:ext>
            </a:extLst>
          </p:cNvPr>
          <p:cNvGrpSpPr/>
          <p:nvPr/>
        </p:nvGrpSpPr>
        <p:grpSpPr>
          <a:xfrm flipH="1">
            <a:off x="918962" y="3276813"/>
            <a:ext cx="1290583" cy="1456359"/>
            <a:chOff x="2299858" y="3290457"/>
            <a:chExt cx="997526" cy="1143002"/>
          </a:xfrm>
        </p:grpSpPr>
        <p:sp>
          <p:nvSpPr>
            <p:cNvPr id="32" name="Arc 31">
              <a:extLst>
                <a:ext uri="{FF2B5EF4-FFF2-40B4-BE49-F238E27FC236}">
                  <a16:creationId xmlns:a16="http://schemas.microsoft.com/office/drawing/2014/main" id="{39BF5D16-7716-D14A-A8A0-15B2C9D1AD51}"/>
                </a:ext>
              </a:extLst>
            </p:cNvPr>
            <p:cNvSpPr/>
            <p:nvPr/>
          </p:nvSpPr>
          <p:spPr>
            <a:xfrm flipH="1">
              <a:off x="2668345" y="3685309"/>
              <a:ext cx="296527" cy="3463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B6FF83BE-96F9-F24E-9265-7AB5EFA15A4B}"/>
                </a:ext>
              </a:extLst>
            </p:cNvPr>
            <p:cNvSpPr/>
            <p:nvPr/>
          </p:nvSpPr>
          <p:spPr>
            <a:xfrm flipH="1">
              <a:off x="2549238" y="3546766"/>
              <a:ext cx="540326" cy="65116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0FE6BD44-D9C9-FC44-B4D0-F959E6D554E8}"/>
                </a:ext>
              </a:extLst>
            </p:cNvPr>
            <p:cNvSpPr/>
            <p:nvPr/>
          </p:nvSpPr>
          <p:spPr>
            <a:xfrm flipH="1">
              <a:off x="2299858" y="3290457"/>
              <a:ext cx="997526" cy="114300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sp>
          <p:nvSpPr>
            <p:cNvPr id="35" name="Arc 34">
              <a:extLst>
                <a:ext uri="{FF2B5EF4-FFF2-40B4-BE49-F238E27FC236}">
                  <a16:creationId xmlns:a16="http://schemas.microsoft.com/office/drawing/2014/main" id="{28CD2FF8-FF27-C345-A1A4-37B8CCC2C264}"/>
                </a:ext>
              </a:extLst>
            </p:cNvPr>
            <p:cNvSpPr/>
            <p:nvPr/>
          </p:nvSpPr>
          <p:spPr>
            <a:xfrm flipH="1">
              <a:off x="2443360" y="3422072"/>
              <a:ext cx="777050" cy="8589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3885" tIns="21943" rIns="43885" bIns="21943" numCol="1" spcCol="0" rtlCol="0" fromWordArt="0" anchor="ctr" anchorCtr="0" forceAA="0" compatLnSpc="1">
              <a:prstTxWarp prst="textNoShape">
                <a:avLst/>
              </a:prstTxWarp>
              <a:noAutofit/>
            </a:bodyPr>
            <a:lstStyle/>
            <a:p>
              <a:pPr algn="ctr"/>
              <a:endParaRPr lang="en-US" sz="465">
                <a:ln w="0"/>
                <a:effectLst>
                  <a:outerShdw blurRad="38100" dist="19050" dir="2700000" algn="tl" rotWithShape="0">
                    <a:schemeClr val="dk1">
                      <a:alpha val="40000"/>
                    </a:schemeClr>
                  </a:outerShdw>
                </a:effectLst>
              </a:endParaRPr>
            </a:p>
          </p:txBody>
        </p:sp>
      </p:grpSp>
      <p:sp>
        <p:nvSpPr>
          <p:cNvPr id="3" name="Rectangle 2">
            <a:extLst>
              <a:ext uri="{FF2B5EF4-FFF2-40B4-BE49-F238E27FC236}">
                <a16:creationId xmlns:a16="http://schemas.microsoft.com/office/drawing/2014/main" id="{CBC2E88B-D446-E745-AD8B-4BFDDEF77C4C}"/>
              </a:ext>
            </a:extLst>
          </p:cNvPr>
          <p:cNvSpPr/>
          <p:nvPr/>
        </p:nvSpPr>
        <p:spPr>
          <a:xfrm>
            <a:off x="3311583" y="3603390"/>
            <a:ext cx="2611704" cy="12212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5E1809-C7AF-5443-8899-7E4AC883A7A2}"/>
              </a:ext>
            </a:extLst>
          </p:cNvPr>
          <p:cNvSpPr/>
          <p:nvPr/>
        </p:nvSpPr>
        <p:spPr>
          <a:xfrm>
            <a:off x="8996635" y="5612589"/>
            <a:ext cx="2458963" cy="12003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7F6349-84FD-2E4C-9306-40F00A5B1766}"/>
              </a:ext>
            </a:extLst>
          </p:cNvPr>
          <p:cNvSpPr/>
          <p:nvPr/>
        </p:nvSpPr>
        <p:spPr>
          <a:xfrm>
            <a:off x="4335544" y="1544872"/>
            <a:ext cx="2268687" cy="70663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D070B8-107E-B24D-8778-0C20443DBB92}"/>
              </a:ext>
            </a:extLst>
          </p:cNvPr>
          <p:cNvSpPr/>
          <p:nvPr/>
        </p:nvSpPr>
        <p:spPr>
          <a:xfrm>
            <a:off x="6986454" y="1635975"/>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6DF9F7-E2AB-724C-9F55-A35905529F20}"/>
              </a:ext>
            </a:extLst>
          </p:cNvPr>
          <p:cNvSpPr/>
          <p:nvPr/>
        </p:nvSpPr>
        <p:spPr>
          <a:xfrm>
            <a:off x="882493" y="1563128"/>
            <a:ext cx="3097536" cy="670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4B0908-0BEF-B547-B71B-4CB5605178A6}"/>
              </a:ext>
            </a:extLst>
          </p:cNvPr>
          <p:cNvSpPr/>
          <p:nvPr/>
        </p:nvSpPr>
        <p:spPr>
          <a:xfrm>
            <a:off x="8787261" y="3779915"/>
            <a:ext cx="2705492" cy="1210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9829033-DEA0-AB42-BF00-1FFEA620E271}"/>
              </a:ext>
            </a:extLst>
          </p:cNvPr>
          <p:cNvSpPr/>
          <p:nvPr/>
        </p:nvSpPr>
        <p:spPr>
          <a:xfrm>
            <a:off x="8556440" y="2422463"/>
            <a:ext cx="3448674" cy="66924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7893827-8F35-7C4C-9A23-BDC83767F76A}"/>
              </a:ext>
            </a:extLst>
          </p:cNvPr>
          <p:cNvSpPr/>
          <p:nvPr/>
        </p:nvSpPr>
        <p:spPr>
          <a:xfrm>
            <a:off x="2727067" y="2525484"/>
            <a:ext cx="4125626" cy="670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613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67402</TotalTime>
  <Words>1242</Words>
  <Application>Microsoft Macintosh PowerPoint</Application>
  <PresentationFormat>Widescreen</PresentationFormat>
  <Paragraphs>335</Paragraphs>
  <Slides>48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 Math</vt:lpstr>
      <vt:lpstr>Mangal</vt:lpstr>
      <vt:lpstr>Office Theme</vt:lpstr>
      <vt:lpstr>Smartphone-based Acoustic Indoor  Space Mapping</vt:lpstr>
      <vt:lpstr>Myriad of Apps need Indoor Mapping</vt:lpstr>
      <vt:lpstr>State-of-the-art Mapping Systems</vt:lpstr>
      <vt:lpstr>Issues with Current Systems</vt:lpstr>
      <vt:lpstr>Can we use a hardware which everyone owns to achieve that ?</vt:lpstr>
      <vt:lpstr>Can we make the process as  simple as possible ?</vt:lpstr>
      <vt:lpstr>Our System: SAMS</vt:lpstr>
      <vt:lpstr>Outline of SAMS</vt:lpstr>
      <vt:lpstr>Outline of SAMS</vt:lpstr>
      <vt:lpstr>Frequency Modulated Continuous Wave (FMCW)</vt:lpstr>
      <vt:lpstr>PowerPoint Presentation</vt:lpstr>
      <vt:lpstr>Outline of SAMS</vt:lpstr>
      <vt:lpstr>Dead Reckoning Module</vt:lpstr>
      <vt:lpstr>Outline of SAMS</vt:lpstr>
      <vt:lpstr>Fusing Dead-Reckoning and Distance Estimates</vt:lpstr>
      <vt:lpstr>Geometric Constraints</vt:lpstr>
      <vt:lpstr>Outline of SAMS</vt:lpstr>
      <vt:lpstr>Contour Construction</vt:lpstr>
      <vt:lpstr>Evaluation Setup</vt:lpstr>
      <vt:lpstr>Single Wall Contour Estimation</vt:lpstr>
      <vt:lpstr>Curved Wall Contour Estimation</vt:lpstr>
      <vt:lpstr>Multi-Wall Contour Estimation</vt:lpstr>
      <vt:lpstr>Comparison with BatMapper</vt:lpstr>
      <vt:lpstr>For Straight Walls</vt:lpstr>
      <vt:lpstr>For Curved Walls</vt:lpstr>
      <vt:lpstr>For a Floor Space</vt:lpstr>
      <vt:lpstr>Future Works</vt:lpstr>
      <vt:lpstr>Key Takeaways</vt:lpstr>
      <vt:lpstr>Thanks! Questions ?</vt:lpstr>
      <vt:lpstr>Back-up Slides</vt:lpstr>
      <vt:lpstr>Robustness to Noise</vt:lpstr>
      <vt:lpstr>Key Observations in FMCW Module</vt:lpstr>
      <vt:lpstr>Impact of Bandwidth</vt:lpstr>
      <vt:lpstr>Volume Level</vt:lpstr>
      <vt:lpstr>SAMS: Putting it altogether</vt:lpstr>
      <vt:lpstr>FMCW</vt:lpstr>
      <vt:lpstr>Windowing in FMCW</vt:lpstr>
      <vt:lpstr>Phone Angle vs Distance Error</vt:lpstr>
      <vt:lpstr>Wall Association and Outlier Removal</vt:lpstr>
      <vt:lpstr>FMCW Distance Error</vt:lpstr>
      <vt:lpstr>Wall Association Accuracy and Outlier Ratio</vt:lpstr>
      <vt:lpstr>Contour with Clutter</vt:lpstr>
      <vt:lpstr>CDF Error for Single Wall</vt:lpstr>
      <vt:lpstr>Mapping Rooms</vt:lpstr>
      <vt:lpstr>Mapping Corridors</vt:lpstr>
      <vt:lpstr>Comparing BatMapper and SAMS</vt:lpstr>
      <vt:lpstr>Comparing BatMapper and SAMS</vt:lpstr>
      <vt:lpstr>Myriad of Apps need Indoor Mapping</vt:lpstr>
    </vt:vector>
  </TitlesOfParts>
  <Company>Hewlett-Packard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Kassem Fawaz</dc:creator>
  <cp:lastModifiedBy>SWADHIN PRADHAN</cp:lastModifiedBy>
  <cp:revision>659</cp:revision>
  <dcterms:created xsi:type="dcterms:W3CDTF">2017-01-26T22:42:49Z</dcterms:created>
  <dcterms:modified xsi:type="dcterms:W3CDTF">2018-10-09T00:29:27Z</dcterms:modified>
</cp:coreProperties>
</file>